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9.xml" ContentType="application/vnd.openxmlformats-officedocument.presentationml.tags+xml"/>
  <Override PartName="/ppt/notesSlides/notesSlide3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58" r:id="rId2"/>
    <p:sldMasterId id="2147483670" r:id="rId3"/>
  </p:sldMasterIdLst>
  <p:notesMasterIdLst>
    <p:notesMasterId r:id="rId31"/>
  </p:notesMasterIdLst>
  <p:handoutMasterIdLst>
    <p:handoutMasterId r:id="rId32"/>
  </p:handoutMasterIdLst>
  <p:sldIdLst>
    <p:sldId id="256" r:id="rId4"/>
    <p:sldId id="258" r:id="rId5"/>
    <p:sldId id="271" r:id="rId6"/>
    <p:sldId id="290" r:id="rId7"/>
    <p:sldId id="257" r:id="rId8"/>
    <p:sldId id="291" r:id="rId9"/>
    <p:sldId id="292" r:id="rId10"/>
    <p:sldId id="293" r:id="rId11"/>
    <p:sldId id="295" r:id="rId12"/>
    <p:sldId id="294" r:id="rId13"/>
    <p:sldId id="314" r:id="rId14"/>
    <p:sldId id="315" r:id="rId15"/>
    <p:sldId id="316" r:id="rId16"/>
    <p:sldId id="267" r:id="rId17"/>
    <p:sldId id="268" r:id="rId18"/>
    <p:sldId id="362" r:id="rId19"/>
    <p:sldId id="261" r:id="rId20"/>
    <p:sldId id="361" r:id="rId21"/>
    <p:sldId id="269" r:id="rId22"/>
    <p:sldId id="353" r:id="rId23"/>
    <p:sldId id="354" r:id="rId24"/>
    <p:sldId id="272" r:id="rId25"/>
    <p:sldId id="313" r:id="rId26"/>
    <p:sldId id="270" r:id="rId27"/>
    <p:sldId id="350" r:id="rId28"/>
    <p:sldId id="351" r:id="rId29"/>
    <p:sldId id="352" r:id="rId30"/>
  </p:sldIdLst>
  <p:sldSz cx="9144000" cy="5143500" type="screen16x9"/>
  <p:notesSz cx="9947275" cy="6858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5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-324" y="-102"/>
      </p:cViewPr>
      <p:guideLst>
        <p:guide orient="horz" pos="1620"/>
        <p:guide pos="29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10486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5634487" y="1"/>
            <a:ext cx="4310486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2019/11/12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4310486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634487" y="6513910"/>
            <a:ext cx="4310486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66309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10486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634487" y="1"/>
            <a:ext cx="4310486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5A8C7-CC1A-4A08-9B4B-31F43B054C7F}" type="datetimeFigureOut">
              <a:rPr lang="zh-CN" altLang="en-US" smtClean="0"/>
              <a:t>2019/11/12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916238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94728" y="3300412"/>
            <a:ext cx="795782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4310486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634487" y="6513910"/>
            <a:ext cx="4310486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1B693-632D-4080-9CF6-EA28B66DC8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3101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916238" y="857250"/>
            <a:ext cx="4114800" cy="23145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2916238" y="857250"/>
            <a:ext cx="4114800" cy="2314575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916238" y="857250"/>
            <a:ext cx="4114800" cy="23145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4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5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SO_TEMPLATE" hidden="1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00">
              <a:solidFill>
                <a:prstClr val="white"/>
              </a:solidFill>
            </a:endParaRPr>
          </a:p>
        </p:txBody>
      </p:sp>
      <p:sp>
        <p:nvSpPr>
          <p:cNvPr id="3" name="文本框 18"/>
          <p:cNvSpPr txBox="1"/>
          <p:nvPr userDrawn="1"/>
        </p:nvSpPr>
        <p:spPr>
          <a:xfrm>
            <a:off x="484292" y="-44503"/>
            <a:ext cx="1473480" cy="477054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5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导入新知</a:t>
            </a:r>
            <a:endParaRPr lang="zh-CN" altLang="en-US" sz="25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Tm="0">
    <p:fade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SO_TEMPLATE" hidden="1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00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slow" advTm="0">
    <p:fade/>
  </p:transition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SO_TEMPLATE" hidden="1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00">
              <a:solidFill>
                <a:prstClr val="white"/>
              </a:solidFill>
            </a:endParaRPr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7859"/>
            <a:ext cx="2743200" cy="364395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defTabSz="685800">
              <a:defRPr/>
            </a:pPr>
            <a:fld id="{DE992C8C-F093-4FD8-8873-42F5D5B5915D}" type="datetimeFigureOut">
              <a:rPr lang="zh-CN" altLang="en-US" sz="1350">
                <a:solidFill>
                  <a:prstClr val="black"/>
                </a:solidFill>
              </a:rPr>
              <a:t>2019/11/12</a:t>
            </a:fld>
            <a:endParaRPr lang="zh-CN" altLang="en-US" sz="1350">
              <a:solidFill>
                <a:prstClr val="black"/>
              </a:solidFill>
              <a:ea typeface="+mn-ea"/>
            </a:endParaRPr>
          </a:p>
        </p:txBody>
      </p:sp>
      <p:sp>
        <p:nvSpPr>
          <p:cNvPr id="6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7859"/>
            <a:ext cx="4114800" cy="364395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noProof="1">
                <a:latin typeface="+mn-lt"/>
                <a:ea typeface="+mn-ea"/>
              </a:defRPr>
            </a:lvl1pPr>
          </a:lstStyle>
          <a:p>
            <a:pPr defTabSz="685800">
              <a:defRPr/>
            </a:pPr>
            <a:endParaRPr lang="zh-CN" altLang="en-US" sz="1350">
              <a:solidFill>
                <a:prstClr val="black"/>
              </a:solidFill>
            </a:endParaRPr>
          </a:p>
        </p:txBody>
      </p:sp>
      <p:sp>
        <p:nvSpPr>
          <p:cNvPr id="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7859"/>
            <a:ext cx="2743200" cy="364395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defTabSz="685800">
              <a:defRPr/>
            </a:pPr>
            <a:fld id="{BBC06761-3C82-4EBB-ABA8-C6146A0EBDEA}" type="slidenum">
              <a:rPr lang="zh-CN" altLang="en-US" sz="1350">
                <a:solidFill>
                  <a:prstClr val="black"/>
                </a:solidFill>
              </a:rPr>
              <a:t>‹#›</a:t>
            </a:fld>
            <a:endParaRPr lang="zh-CN" altLang="en-US" sz="1350">
              <a:solidFill>
                <a:prstClr val="black"/>
              </a:solidFill>
              <a:ea typeface="+mn-ea"/>
            </a:endParaRPr>
          </a:p>
        </p:txBody>
      </p:sp>
    </p:spTree>
  </p:cSld>
  <p:clrMapOvr>
    <a:masterClrMapping/>
  </p:clrMapOvr>
  <p:transition spd="slow">
    <p:random/>
  </p:transition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SO_TEMPLATE" hidden="1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00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slow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143000" y="1390893"/>
            <a:ext cx="6858000" cy="1242039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5400" b="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2001"/>
            <a:ext cx="6858000" cy="124203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35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8035" indent="0" algn="ctr">
              <a:buNone/>
              <a:defRPr sz="1200"/>
            </a:lvl7pPr>
            <a:lvl8pPr marL="2400935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8096"/>
            <a:ext cx="2057400" cy="273892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  <a:t>2019/11/12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8096"/>
            <a:ext cx="3086100" cy="27389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8096"/>
            <a:ext cx="2057400" cy="273892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SO_TEMPLATE" hidden="1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00">
              <a:solidFill>
                <a:prstClr val="white"/>
              </a:solidFill>
            </a:endParaRPr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7859"/>
            <a:ext cx="2743200" cy="364395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defTabSz="685800">
              <a:defRPr/>
            </a:pPr>
            <a:fld id="{DE992C8C-F093-4FD8-8873-42F5D5B5915D}" type="datetimeFigureOut">
              <a:rPr lang="zh-CN" altLang="en-US" sz="1350">
                <a:solidFill>
                  <a:prstClr val="black"/>
                </a:solidFill>
              </a:rPr>
              <a:t>2019/11/12</a:t>
            </a:fld>
            <a:endParaRPr lang="zh-CN" altLang="en-US" sz="1350">
              <a:solidFill>
                <a:prstClr val="black"/>
              </a:solidFill>
              <a:ea typeface="+mn-ea"/>
            </a:endParaRPr>
          </a:p>
        </p:txBody>
      </p:sp>
      <p:sp>
        <p:nvSpPr>
          <p:cNvPr id="6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7859"/>
            <a:ext cx="4114800" cy="364395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noProof="1">
                <a:latin typeface="+mn-lt"/>
                <a:ea typeface="+mn-ea"/>
              </a:defRPr>
            </a:lvl1pPr>
          </a:lstStyle>
          <a:p>
            <a:pPr defTabSz="685800">
              <a:defRPr/>
            </a:pPr>
            <a:endParaRPr lang="zh-CN" altLang="en-US" sz="1350">
              <a:solidFill>
                <a:prstClr val="black"/>
              </a:solidFill>
            </a:endParaRPr>
          </a:p>
        </p:txBody>
      </p:sp>
      <p:sp>
        <p:nvSpPr>
          <p:cNvPr id="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7859"/>
            <a:ext cx="2743200" cy="364395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defTabSz="685800">
              <a:defRPr/>
            </a:pPr>
            <a:fld id="{BBC06761-3C82-4EBB-ABA8-C6146A0EBDEA}" type="slidenum">
              <a:rPr lang="zh-CN" altLang="en-US" sz="1350">
                <a:solidFill>
                  <a:prstClr val="black"/>
                </a:solidFill>
              </a:rPr>
              <a:t>‹#›</a:t>
            </a:fld>
            <a:endParaRPr lang="zh-CN" altLang="en-US" sz="1350">
              <a:solidFill>
                <a:prstClr val="black"/>
              </a:solidFill>
              <a:ea typeface="+mn-ea"/>
            </a:endParaRPr>
          </a:p>
        </p:txBody>
      </p:sp>
      <p:sp>
        <p:nvSpPr>
          <p:cNvPr id="8" name="文本框 18"/>
          <p:cNvSpPr txBox="1"/>
          <p:nvPr userDrawn="1"/>
        </p:nvSpPr>
        <p:spPr>
          <a:xfrm>
            <a:off x="484292" y="-52454"/>
            <a:ext cx="1473480" cy="477054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5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素养目标</a:t>
            </a:r>
            <a:endParaRPr lang="zh-CN" altLang="en-US" sz="25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92"/>
            <a:ext cx="7886700" cy="994346"/>
          </a:xfrm>
          <a:prstGeom prst="rect">
            <a:avLst/>
          </a:prstGeom>
        </p:spPr>
        <p:txBody>
          <a:bodyPr anchor="ctr" anchorCtr="0"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369458"/>
            <a:ext cx="7886700" cy="3264074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8096"/>
            <a:ext cx="2057400" cy="273892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2019/11/12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8096"/>
            <a:ext cx="3086100" cy="273892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8096"/>
            <a:ext cx="2057400" cy="273892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SO_TEMPLATE" hidden="1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00">
              <a:solidFill>
                <a:prstClr val="white"/>
              </a:solidFill>
            </a:endParaRPr>
          </a:p>
        </p:txBody>
      </p:sp>
      <p:sp>
        <p:nvSpPr>
          <p:cNvPr id="3" name="文本框 18"/>
          <p:cNvSpPr txBox="1"/>
          <p:nvPr userDrawn="1"/>
        </p:nvSpPr>
        <p:spPr>
          <a:xfrm>
            <a:off x="484292" y="-44503"/>
            <a:ext cx="1473480" cy="477054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5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探究新知</a:t>
            </a:r>
          </a:p>
        </p:txBody>
      </p:sp>
    </p:spTree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18"/>
          <p:cNvSpPr txBox="1"/>
          <p:nvPr userDrawn="1"/>
        </p:nvSpPr>
        <p:spPr>
          <a:xfrm>
            <a:off x="484292" y="-52454"/>
            <a:ext cx="1473480" cy="477054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5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巩固练习</a:t>
            </a:r>
            <a:endParaRPr lang="zh-CN" altLang="en-US" sz="25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18"/>
          <p:cNvSpPr txBox="1"/>
          <p:nvPr userDrawn="1"/>
        </p:nvSpPr>
        <p:spPr>
          <a:xfrm>
            <a:off x="484292" y="-44503"/>
            <a:ext cx="1473480" cy="477054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5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课堂检测</a:t>
            </a:r>
            <a:endParaRPr lang="zh-CN" altLang="en-US" sz="25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18"/>
          <p:cNvSpPr txBox="1"/>
          <p:nvPr userDrawn="1"/>
        </p:nvSpPr>
        <p:spPr>
          <a:xfrm>
            <a:off x="484292" y="-12699"/>
            <a:ext cx="1473480" cy="477054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500" b="1" dirty="0" smtClean="0">
                <a:solidFill>
                  <a:prstClr val="black"/>
                </a:solidFill>
                <a:latin typeface="Segoe Print" panose="02000600000000000000" charset="0"/>
                <a:ea typeface="Segoe Print" panose="02000600000000000000" charset="0"/>
              </a:rPr>
              <a:t>课堂小结</a:t>
            </a:r>
            <a:endParaRPr lang="zh-CN" altLang="en-US" sz="2500" b="1" dirty="0">
              <a:solidFill>
                <a:prstClr val="black"/>
              </a:solidFill>
              <a:latin typeface="Segoe Print" panose="02000600000000000000" charset="0"/>
              <a:ea typeface="Segoe Print" panose="02000600000000000000" charset="0"/>
            </a:endParaRPr>
          </a:p>
        </p:txBody>
      </p:sp>
    </p:spTree>
  </p:cSld>
  <p:clrMapOvr>
    <a:masterClrMapping/>
  </p:clrMapOvr>
  <p:transition spd="slow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18"/>
          <p:cNvSpPr txBox="1"/>
          <p:nvPr userDrawn="1"/>
        </p:nvSpPr>
        <p:spPr>
          <a:xfrm>
            <a:off x="484292" y="-12699"/>
            <a:ext cx="1473480" cy="477054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500" b="1" dirty="0" smtClean="0">
                <a:solidFill>
                  <a:prstClr val="black"/>
                </a:solidFill>
                <a:latin typeface="Segoe Print" panose="02000600000000000000" charset="0"/>
                <a:ea typeface="Segoe Print" panose="02000600000000000000" charset="0"/>
              </a:rPr>
              <a:t>课后作业</a:t>
            </a:r>
            <a:endParaRPr lang="zh-CN" altLang="en-US" sz="2500" b="1" dirty="0">
              <a:solidFill>
                <a:prstClr val="black"/>
              </a:solidFill>
              <a:latin typeface="Segoe Print" panose="02000600000000000000" charset="0"/>
              <a:ea typeface="Segoe Print" panose="02000600000000000000" charset="0"/>
            </a:endParaRPr>
          </a:p>
        </p:txBody>
      </p:sp>
    </p:spTree>
  </p:cSld>
  <p:clrMapOvr>
    <a:masterClrMapping/>
  </p:clrMapOvr>
  <p:transition spd="slow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图片 3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8009970" y="44337"/>
            <a:ext cx="1080008" cy="425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直线连接符 10"/>
          <p:cNvCxnSpPr/>
          <p:nvPr/>
        </p:nvCxnSpPr>
        <p:spPr>
          <a:xfrm>
            <a:off x="1588" y="407062"/>
            <a:ext cx="2006600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Freeform 74"/>
          <p:cNvSpPr>
            <a:spLocks noChangeAspect="1" noEditPoints="1"/>
          </p:cNvSpPr>
          <p:nvPr/>
        </p:nvSpPr>
        <p:spPr bwMode="auto">
          <a:xfrm>
            <a:off x="96041" y="55536"/>
            <a:ext cx="360363" cy="319088"/>
          </a:xfrm>
          <a:custGeom>
            <a:avLst/>
            <a:gdLst>
              <a:gd name="T0" fmla="*/ 127 w 167"/>
              <a:gd name="T1" fmla="*/ 22 h 148"/>
              <a:gd name="T2" fmla="*/ 74 w 167"/>
              <a:gd name="T3" fmla="*/ 0 h 148"/>
              <a:gd name="T4" fmla="*/ 0 w 167"/>
              <a:gd name="T5" fmla="*/ 74 h 148"/>
              <a:gd name="T6" fmla="*/ 74 w 167"/>
              <a:gd name="T7" fmla="*/ 148 h 148"/>
              <a:gd name="T8" fmla="*/ 143 w 167"/>
              <a:gd name="T9" fmla="*/ 99 h 148"/>
              <a:gd name="T10" fmla="*/ 70 w 167"/>
              <a:gd name="T11" fmla="*/ 79 h 148"/>
              <a:gd name="T12" fmla="*/ 127 w 167"/>
              <a:gd name="T13" fmla="*/ 22 h 148"/>
              <a:gd name="T14" fmla="*/ 147 w 167"/>
              <a:gd name="T15" fmla="*/ 19 h 148"/>
              <a:gd name="T16" fmla="*/ 93 w 167"/>
              <a:gd name="T17" fmla="*/ 73 h 148"/>
              <a:gd name="T18" fmla="*/ 164 w 167"/>
              <a:gd name="T19" fmla="*/ 92 h 148"/>
              <a:gd name="T20" fmla="*/ 167 w 167"/>
              <a:gd name="T21" fmla="*/ 69 h 148"/>
              <a:gd name="T22" fmla="*/ 147 w 167"/>
              <a:gd name="T23" fmla="*/ 19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7" h="148">
                <a:moveTo>
                  <a:pt x="127" y="22"/>
                </a:moveTo>
                <a:cubicBezTo>
                  <a:pt x="113" y="8"/>
                  <a:pt x="95" y="0"/>
                  <a:pt x="74" y="0"/>
                </a:cubicBezTo>
                <a:cubicBezTo>
                  <a:pt x="33" y="0"/>
                  <a:pt x="0" y="33"/>
                  <a:pt x="0" y="74"/>
                </a:cubicBezTo>
                <a:cubicBezTo>
                  <a:pt x="0" y="115"/>
                  <a:pt x="33" y="148"/>
                  <a:pt x="74" y="148"/>
                </a:cubicBezTo>
                <a:cubicBezTo>
                  <a:pt x="106" y="148"/>
                  <a:pt x="133" y="127"/>
                  <a:pt x="143" y="99"/>
                </a:cubicBezTo>
                <a:cubicBezTo>
                  <a:pt x="70" y="79"/>
                  <a:pt x="70" y="79"/>
                  <a:pt x="70" y="79"/>
                </a:cubicBezTo>
                <a:lnTo>
                  <a:pt x="127" y="22"/>
                </a:lnTo>
                <a:close/>
                <a:moveTo>
                  <a:pt x="147" y="19"/>
                </a:moveTo>
                <a:cubicBezTo>
                  <a:pt x="93" y="73"/>
                  <a:pt x="93" y="73"/>
                  <a:pt x="93" y="73"/>
                </a:cubicBezTo>
                <a:cubicBezTo>
                  <a:pt x="164" y="92"/>
                  <a:pt x="164" y="92"/>
                  <a:pt x="164" y="92"/>
                </a:cubicBezTo>
                <a:cubicBezTo>
                  <a:pt x="166" y="85"/>
                  <a:pt x="167" y="77"/>
                  <a:pt x="167" y="69"/>
                </a:cubicBezTo>
                <a:cubicBezTo>
                  <a:pt x="167" y="50"/>
                  <a:pt x="160" y="32"/>
                  <a:pt x="147" y="1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en-US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65282" y="4786685"/>
            <a:ext cx="8881099" cy="356815"/>
            <a:chOff x="265282" y="4786685"/>
            <a:chExt cx="8881099" cy="356815"/>
          </a:xfrm>
        </p:grpSpPr>
        <p:pic>
          <p:nvPicPr>
            <p:cNvPr id="13" name="Picture 2"/>
            <p:cNvPicPr>
              <a:picLocks noChangeAspect="1" noChangeArrowheads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89566" y="4786685"/>
              <a:ext cx="356815" cy="356815"/>
            </a:xfrm>
            <a:prstGeom prst="rect">
              <a:avLst/>
            </a:prstGeom>
            <a:noFill/>
            <a:ln>
              <a:noFill/>
            </a:ln>
            <a:effectLst>
              <a:softEdge rad="3175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4" name="直接连接符 13"/>
            <p:cNvCxnSpPr/>
            <p:nvPr userDrawn="1"/>
          </p:nvCxnSpPr>
          <p:spPr>
            <a:xfrm>
              <a:off x="265282" y="5051419"/>
              <a:ext cx="8623906" cy="1"/>
            </a:xfrm>
            <a:prstGeom prst="line">
              <a:avLst/>
            </a:prstGeom>
            <a:noFill/>
            <a:ln w="28575" cap="flat" cmpd="sng" algn="ctr">
              <a:solidFill>
                <a:srgbClr val="FFC000">
                  <a:lumMod val="60000"/>
                  <a:lumOff val="40000"/>
                </a:srgbClr>
              </a:solidFill>
              <a:prstDash val="solid"/>
              <a:miter lim="800000"/>
              <a:headEnd type="triangle" w="med" len="med"/>
              <a:tailEnd type="none" w="med" len="med"/>
            </a:ln>
            <a:effectLst/>
          </p:spPr>
        </p:cxnSp>
        <p:cxnSp>
          <p:nvCxnSpPr>
            <p:cNvPr id="15" name="直接连接符 14"/>
            <p:cNvCxnSpPr/>
            <p:nvPr userDrawn="1"/>
          </p:nvCxnSpPr>
          <p:spPr>
            <a:xfrm flipH="1" flipV="1">
              <a:off x="265282" y="5011664"/>
              <a:ext cx="8592469" cy="0"/>
            </a:xfrm>
            <a:prstGeom prst="line">
              <a:avLst/>
            </a:prstGeom>
            <a:noFill/>
            <a:ln w="190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  <a:headEnd type="none" w="med" len="med"/>
              <a:tailEnd type="triangle" w="med" len="med"/>
            </a:ln>
            <a:effectLst/>
          </p:spPr>
        </p:cxnSp>
      </p:grpSp>
      <p:sp>
        <p:nvSpPr>
          <p:cNvPr id="10" name="文本框 1"/>
          <p:cNvSpPr txBox="1">
            <a:spLocks noChangeArrowheads="1"/>
          </p:cNvSpPr>
          <p:nvPr userDrawn="1"/>
        </p:nvSpPr>
        <p:spPr bwMode="auto">
          <a:xfrm>
            <a:off x="4060562" y="34669"/>
            <a:ext cx="40607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685800"/>
            <a:r>
              <a:rPr lang="en-US" altLang="zh-CN" sz="2000" b="1" dirty="0" smtClean="0">
                <a:solidFill>
                  <a:srgbClr val="F07474">
                    <a:lumMod val="50000"/>
                  </a:srgbClr>
                </a:solidFill>
                <a:latin typeface="宋体" panose="02010600030101010101" pitchFamily="2" charset="-122"/>
              </a:rPr>
              <a:t>19.2 </a:t>
            </a:r>
            <a:r>
              <a:rPr lang="zh-CN" altLang="en-US" sz="2000" b="1" dirty="0" smtClean="0">
                <a:solidFill>
                  <a:srgbClr val="F07474">
                    <a:lumMod val="50000"/>
                  </a:srgbClr>
                </a:solidFill>
                <a:latin typeface="宋体" panose="02010600030101010101" pitchFamily="2" charset="-122"/>
              </a:rPr>
              <a:t>家庭电路中电流过大的原因</a:t>
            </a:r>
            <a:r>
              <a:rPr lang="en-US" altLang="zh-CN" sz="2000" b="1" dirty="0" smtClean="0">
                <a:solidFill>
                  <a:srgbClr val="F07474">
                    <a:lumMod val="5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endParaRPr lang="zh-CN" altLang="en-US" sz="2000" b="1" dirty="0">
              <a:solidFill>
                <a:srgbClr val="F07474">
                  <a:lumMod val="50000"/>
                </a:srgb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slow">
    <p:random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6pPr>
      <a:lvl7pPr marL="9144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7pPr>
      <a:lvl8pPr marL="13716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8pPr>
      <a:lvl9pPr marL="18288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9pPr>
    </p:titleStyle>
    <p:bodyStyle>
      <a:lvl1pPr marL="257175" indent="-257175" algn="l" rtl="0" eaLnBrk="0" fontAlgn="base" hangingPunct="0">
        <a:spcBef>
          <a:spcPct val="19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557530" indent="-214630" algn="l" rtl="0" eaLnBrk="0" fontAlgn="base" hangingPunct="0">
        <a:spcBef>
          <a:spcPct val="19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857250" indent="-171450" algn="l" rtl="0" eaLnBrk="0" fontAlgn="base" hangingPunct="0">
        <a:spcBef>
          <a:spcPct val="19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200150" indent="-171450" algn="l" rtl="0" eaLnBrk="0" fontAlgn="base" hangingPunct="0">
        <a:spcBef>
          <a:spcPct val="19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543050" indent="-171450" algn="l" rtl="0" eaLnBrk="0" fontAlgn="base" hangingPunct="0">
        <a:spcBef>
          <a:spcPct val="19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18865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图片 3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009970" y="44337"/>
            <a:ext cx="1080008" cy="425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文本框 1"/>
          <p:cNvSpPr txBox="1">
            <a:spLocks noChangeArrowheads="1"/>
          </p:cNvSpPr>
          <p:nvPr/>
        </p:nvSpPr>
        <p:spPr bwMode="auto">
          <a:xfrm>
            <a:off x="4060562" y="34669"/>
            <a:ext cx="40607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685800"/>
            <a:r>
              <a:rPr lang="en-US" altLang="zh-CN" sz="2000" b="1" dirty="0" smtClean="0">
                <a:solidFill>
                  <a:srgbClr val="F07474">
                    <a:lumMod val="50000"/>
                  </a:srgbClr>
                </a:solidFill>
                <a:latin typeface="宋体" panose="02010600030101010101" pitchFamily="2" charset="-122"/>
              </a:rPr>
              <a:t>19.2 </a:t>
            </a:r>
            <a:r>
              <a:rPr lang="zh-CN" altLang="en-US" sz="2000" b="1" dirty="0" smtClean="0">
                <a:solidFill>
                  <a:srgbClr val="F07474">
                    <a:lumMod val="50000"/>
                  </a:srgbClr>
                </a:solidFill>
                <a:latin typeface="宋体" panose="02010600030101010101" pitchFamily="2" charset="-122"/>
              </a:rPr>
              <a:t>家庭电路中电流过大的原因</a:t>
            </a:r>
            <a:r>
              <a:rPr lang="en-US" altLang="zh-CN" sz="2000" b="1" dirty="0" smtClean="0">
                <a:solidFill>
                  <a:srgbClr val="F07474">
                    <a:lumMod val="5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endParaRPr lang="zh-CN" altLang="en-US" sz="2000" b="1" dirty="0">
              <a:solidFill>
                <a:srgbClr val="F07474">
                  <a:lumMod val="50000"/>
                </a:srgbClr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65282" y="4786685"/>
            <a:ext cx="8881099" cy="356815"/>
            <a:chOff x="265282" y="4786685"/>
            <a:chExt cx="8881099" cy="356815"/>
          </a:xfrm>
        </p:grpSpPr>
        <p:pic>
          <p:nvPicPr>
            <p:cNvPr id="9" name="Picture 2"/>
            <p:cNvPicPr>
              <a:picLocks noChangeAspect="1" noChangeArrowheads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89566" y="4786685"/>
              <a:ext cx="356815" cy="356815"/>
            </a:xfrm>
            <a:prstGeom prst="rect">
              <a:avLst/>
            </a:prstGeom>
            <a:noFill/>
            <a:ln>
              <a:noFill/>
            </a:ln>
            <a:effectLst>
              <a:softEdge rad="3175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0" name="直接连接符 9"/>
            <p:cNvCxnSpPr/>
            <p:nvPr userDrawn="1"/>
          </p:nvCxnSpPr>
          <p:spPr>
            <a:xfrm>
              <a:off x="265282" y="5051419"/>
              <a:ext cx="8623906" cy="1"/>
            </a:xfrm>
            <a:prstGeom prst="line">
              <a:avLst/>
            </a:prstGeom>
            <a:ln w="28575">
              <a:solidFill>
                <a:schemeClr val="accent4">
                  <a:lumMod val="60000"/>
                  <a:lumOff val="40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 userDrawn="1"/>
          </p:nvCxnSpPr>
          <p:spPr>
            <a:xfrm flipH="1" flipV="1">
              <a:off x="265282" y="5011664"/>
              <a:ext cx="8592469" cy="0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 spd="slow">
    <p:random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6pPr>
      <a:lvl7pPr marL="9144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7pPr>
      <a:lvl8pPr marL="13716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8pPr>
      <a:lvl9pPr marL="18288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9pPr>
    </p:titleStyle>
    <p:bodyStyle>
      <a:lvl1pPr marL="257175" indent="-257175" algn="l" rtl="0" eaLnBrk="0" fontAlgn="base" hangingPunct="0">
        <a:spcBef>
          <a:spcPct val="19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557530" indent="-214630" algn="l" rtl="0" eaLnBrk="0" fontAlgn="base" hangingPunct="0">
        <a:spcBef>
          <a:spcPct val="19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857250" indent="-171450" algn="l" rtl="0" eaLnBrk="0" fontAlgn="base" hangingPunct="0">
        <a:spcBef>
          <a:spcPct val="19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200150" indent="-171450" algn="l" rtl="0" eaLnBrk="0" fontAlgn="base" hangingPunct="0">
        <a:spcBef>
          <a:spcPct val="19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543050" indent="-171450" algn="l" rtl="0" eaLnBrk="0" fontAlgn="base" hangingPunct="0">
        <a:spcBef>
          <a:spcPct val="19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18865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1.png"/><Relationship Id="rId5" Type="http://schemas.openxmlformats.org/officeDocument/2006/relationships/image" Target="../media/image3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&#28436;&#31034;&#20445;&#38505;&#19997;&#20316;&#29992;.mp4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0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2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tags" Target="../tags/tag17.xml"/><Relationship Id="rId3" Type="http://schemas.openxmlformats.org/officeDocument/2006/relationships/tags" Target="../tags/tag12.xml"/><Relationship Id="rId7" Type="http://schemas.openxmlformats.org/officeDocument/2006/relationships/tags" Target="../tags/tag16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9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9.xml"/><Relationship Id="rId6" Type="http://schemas.openxmlformats.org/officeDocument/2006/relationships/hyperlink" Target="&#30005;&#22120;&#36807;&#22810;&#32780;&#36807;&#36733;.swf" TargetMode="External"/><Relationship Id="rId5" Type="http://schemas.openxmlformats.org/officeDocument/2006/relationships/image" Target="../media/image8.png"/><Relationship Id="rId4" Type="http://schemas.openxmlformats.org/officeDocument/2006/relationships/hyperlink" Target="&#27169;&#25311;&#30005;&#36335;&#36807;&#36733;&#24341;&#36215;&#30005;&#36335;&#22833;&#28779;.swf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&#30701;&#36335;&#23548;&#33268;&#30005;&#27969;&#36807;&#22823;.swf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00"/>
            <a:ext cx="9144000" cy="5144400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1" y="-2726"/>
            <a:ext cx="3454812" cy="435611"/>
          </a:xfrm>
          <a:prstGeom prst="round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kern="0" dirty="0">
              <a:solidFill>
                <a:prstClr val="black"/>
              </a:solidFill>
              <a:latin typeface="Times New Roman" panose="02020603050405020304"/>
              <a:ea typeface="黑体" panose="02010609060101010101" pitchFamily="49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 idx="4294967295"/>
            <p:custDataLst>
              <p:tags r:id="rId2"/>
            </p:custDataLst>
          </p:nvPr>
        </p:nvSpPr>
        <p:spPr>
          <a:xfrm>
            <a:off x="0" y="1322639"/>
            <a:ext cx="9144000" cy="211839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 b="1" dirty="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第十九章  生</a:t>
            </a:r>
            <a:r>
              <a:rPr lang="zh-CN" altLang="en-US" sz="4400" b="1" dirty="0" smtClean="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活用电</a:t>
            </a:r>
            <a:r>
              <a:rPr lang="zh-CN" altLang="en-US" sz="4400" b="1" dirty="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/>
            </a:r>
            <a:br>
              <a:rPr lang="zh-CN" altLang="en-US" sz="4400" b="1" dirty="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sz="4400" b="1" dirty="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第</a:t>
            </a:r>
            <a:r>
              <a:rPr lang="en-US" altLang="zh-CN" sz="4400" b="1" dirty="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4400" b="1" dirty="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节  家庭电路中电流过大的原因 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84758" y="18437"/>
            <a:ext cx="1321424" cy="520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文本框 1"/>
          <p:cNvSpPr txBox="1"/>
          <p:nvPr/>
        </p:nvSpPr>
        <p:spPr>
          <a:xfrm>
            <a:off x="64252" y="16299"/>
            <a:ext cx="3338624" cy="4001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 b="1" dirty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人教</a:t>
            </a:r>
            <a:r>
              <a:rPr lang="zh-CN" altLang="en-US" sz="2000" b="1" dirty="0" smtClean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版 物理 </a:t>
            </a:r>
            <a:r>
              <a:rPr lang="zh-CN" altLang="en-US" sz="2000" b="1" dirty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九</a:t>
            </a:r>
            <a:r>
              <a:rPr lang="zh-CN" altLang="en-US" sz="2000" b="1" dirty="0" smtClean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年级 下册</a:t>
            </a:r>
            <a:endParaRPr lang="zh-CN" altLang="en-US" sz="2000" b="1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6"/>
          <p:cNvSpPr/>
          <p:nvPr/>
        </p:nvSpPr>
        <p:spPr>
          <a:xfrm>
            <a:off x="422433" y="1024387"/>
            <a:ext cx="6711791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0066CC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　　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你知道形成家庭电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路短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路的原因是什么吗？</a:t>
            </a:r>
          </a:p>
        </p:txBody>
      </p:sp>
      <p:sp>
        <p:nvSpPr>
          <p:cNvPr id="13316" name="文本框 13315"/>
          <p:cNvSpPr txBox="1"/>
          <p:nvPr/>
        </p:nvSpPr>
        <p:spPr>
          <a:xfrm>
            <a:off x="388060" y="1487715"/>
            <a:ext cx="8505992" cy="110799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zh-CN" altLang="en-US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由</a:t>
            </a:r>
            <a:r>
              <a:rPr lang="zh-CN" altLang="en-US" sz="20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于改装电路时不小心，使</a:t>
            </a:r>
            <a:r>
              <a:rPr lang="zh-CN" altLang="en-US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火线和零线直接连通</a:t>
            </a:r>
            <a:r>
              <a:rPr lang="zh-CN" altLang="en-US" sz="20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造成短路；电线绝缘皮破损或烤焦，电线和用电器使用年限过长，绝缘皮破损或老化，也会使火线和零线直接连通或电器进水造成短路。</a:t>
            </a:r>
          </a:p>
        </p:txBody>
      </p:sp>
      <p:pic>
        <p:nvPicPr>
          <p:cNvPr id="13317" name="图片 13316" descr="0119a4959dffeed1024cd5f47cf954f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2948" y="2681500"/>
            <a:ext cx="2894034" cy="1927353"/>
          </a:xfrm>
          <a:prstGeom prst="rect">
            <a:avLst/>
          </a:prstGeom>
          <a:noFill/>
          <a:ln w="19050" cap="flat" cmpd="sng">
            <a:solidFill>
              <a:srgbClr val="0066CC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2699999" algn="ctr" rotWithShape="0">
              <a:srgbClr val="808080">
                <a:alpha val="50000"/>
              </a:srgbClr>
            </a:outerShdw>
          </a:effectLst>
        </p:spPr>
      </p:pic>
      <p:pic>
        <p:nvPicPr>
          <p:cNvPr id="13318" name="图片 13317" descr="e6e4bcff6f349fa08b45e403006ff2a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6483" y="2627992"/>
            <a:ext cx="2725027" cy="2034367"/>
          </a:xfrm>
          <a:prstGeom prst="rect">
            <a:avLst/>
          </a:prstGeom>
          <a:noFill/>
          <a:ln w="19050" cap="flat" cmpd="sng">
            <a:solidFill>
              <a:srgbClr val="0066CC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2699999" algn="ctr" rotWithShape="0">
              <a:srgbClr val="808080">
                <a:alpha val="50000"/>
              </a:srgbClr>
            </a:outerShdw>
          </a:effectLst>
        </p:spPr>
      </p:pic>
      <p:sp>
        <p:nvSpPr>
          <p:cNvPr id="13315" name="矩形 6"/>
          <p:cNvSpPr/>
          <p:nvPr/>
        </p:nvSpPr>
        <p:spPr>
          <a:xfrm>
            <a:off x="2003820" y="3855701"/>
            <a:ext cx="5130404" cy="4603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　　家庭电路中短路很容易造成火灾。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2569965" y="494956"/>
            <a:ext cx="3958508" cy="495548"/>
            <a:chOff x="2506980" y="579256"/>
            <a:chExt cx="3958508" cy="495548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35"/>
            <a:stretch>
              <a:fillRect/>
            </a:stretch>
          </p:blipFill>
          <p:spPr bwMode="auto">
            <a:xfrm>
              <a:off x="2506980" y="593791"/>
              <a:ext cx="3958508" cy="481013"/>
            </a:xfrm>
            <a:prstGeom prst="round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矩形 14"/>
            <p:cNvSpPr/>
            <p:nvPr/>
          </p:nvSpPr>
          <p:spPr>
            <a:xfrm>
              <a:off x="2593872" y="579256"/>
              <a:ext cx="387161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rPr>
                <a:t>短路对家庭电路的影响</a:t>
              </a: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ldLvl="0"/>
      <p:bldP spid="13316" grpId="0" bldLvl="0"/>
      <p:bldP spid="13315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808" y="2504572"/>
            <a:ext cx="3790950" cy="21621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pic>
        <p:nvPicPr>
          <p:cNvPr id="29698" name="Picture 2" descr="19-2-2"/>
          <p:cNvPicPr>
            <a:picLocks noChangeAspect="1"/>
          </p:cNvPicPr>
          <p:nvPr/>
        </p:nvPicPr>
        <p:blipFill>
          <a:blip r:embed="rId4"/>
          <a:srcRect b="16092"/>
          <a:stretch>
            <a:fillRect/>
          </a:stretch>
        </p:blipFill>
        <p:spPr>
          <a:xfrm>
            <a:off x="5162112" y="1355624"/>
            <a:ext cx="3544690" cy="3039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316" name="Rectangle 5"/>
          <p:cNvSpPr/>
          <p:nvPr/>
        </p:nvSpPr>
        <p:spPr>
          <a:xfrm>
            <a:off x="306429" y="1160656"/>
            <a:ext cx="4783906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        为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了防止电路中电流过大，发生危险，电路中常常要安装保险丝，以保护用电器或人身安全。</a:t>
            </a:r>
          </a:p>
        </p:txBody>
      </p:sp>
      <p:sp>
        <p:nvSpPr>
          <p:cNvPr id="29703" name="Rectangle 7"/>
          <p:cNvSpPr/>
          <p:nvPr/>
        </p:nvSpPr>
        <p:spPr>
          <a:xfrm>
            <a:off x="6093619" y="4410075"/>
            <a:ext cx="1948339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各种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保险丝</a:t>
            </a:r>
          </a:p>
        </p:txBody>
      </p:sp>
      <p:grpSp>
        <p:nvGrpSpPr>
          <p:cNvPr id="8200" name="组合 18"/>
          <p:cNvGrpSpPr/>
          <p:nvPr/>
        </p:nvGrpSpPr>
        <p:grpSpPr bwMode="auto">
          <a:xfrm>
            <a:off x="2768283" y="601001"/>
            <a:ext cx="1487805" cy="426720"/>
            <a:chOff x="2004695" y="686607"/>
            <a:chExt cx="1983740" cy="570436"/>
          </a:xfrm>
        </p:grpSpPr>
        <p:sp>
          <p:nvSpPr>
            <p:cNvPr id="21" name="圆角矩形 20"/>
            <p:cNvSpPr/>
            <p:nvPr/>
          </p:nvSpPr>
          <p:spPr>
            <a:xfrm>
              <a:off x="2005542" y="686607"/>
              <a:ext cx="1893147" cy="555157"/>
            </a:xfrm>
            <a:prstGeom prst="roundRect">
              <a:avLst/>
            </a:prstGeom>
            <a:solidFill>
              <a:srgbClr val="F07474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00"/>
            </a:p>
          </p:txBody>
        </p:sp>
        <p:sp>
          <p:nvSpPr>
            <p:cNvPr id="30737" name="矩形 1"/>
            <p:cNvSpPr>
              <a:spLocks noChangeArrowheads="1"/>
            </p:cNvSpPr>
            <p:nvPr/>
          </p:nvSpPr>
          <p:spPr bwMode="auto">
            <a:xfrm>
              <a:off x="2004695" y="740934"/>
              <a:ext cx="1983740" cy="51610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zh-CN" altLang="en-US" sz="2400" dirty="0">
                  <a:solidFill>
                    <a:sysClr val="window" lastClr="FFFFFF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知识点 </a:t>
              </a:r>
              <a:r>
                <a:rPr lang="en-US" altLang="zh-CN" sz="2400" b="1" dirty="0">
                  <a:solidFill>
                    <a:sysClr val="window" lastClr="FFFFFF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3</a:t>
              </a:r>
              <a:endParaRPr lang="zh-CN" altLang="en-US" sz="2400" b="1" dirty="0">
                <a:solidFill>
                  <a:sysClr val="window" lastClr="FFFFFF"/>
                </a:solidFill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</p:grpSp>
      <p:sp>
        <p:nvSpPr>
          <p:cNvPr id="22" name="矩形 4"/>
          <p:cNvSpPr>
            <a:spLocks noChangeArrowheads="1"/>
          </p:cNvSpPr>
          <p:nvPr/>
        </p:nvSpPr>
        <p:spPr bwMode="auto">
          <a:xfrm>
            <a:off x="4461510" y="563880"/>
            <a:ext cx="211963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保险丝的作用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157665" y="2504572"/>
            <a:ext cx="673676" cy="2412331"/>
            <a:chOff x="391137" y="1150512"/>
            <a:chExt cx="910838" cy="2793426"/>
          </a:xfrm>
        </p:grpSpPr>
        <p:sp>
          <p:nvSpPr>
            <p:cNvPr id="24" name="右箭头标注 18"/>
            <p:cNvSpPr/>
            <p:nvPr/>
          </p:nvSpPr>
          <p:spPr>
            <a:xfrm>
              <a:off x="464930" y="1150512"/>
              <a:ext cx="837045" cy="2630948"/>
            </a:xfrm>
            <a:prstGeom prst="rightArrowCallou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>
                <a:defRPr/>
              </a:pPr>
              <a:endParaRPr lang="zh-CN" altLang="en-US" dirty="0">
                <a:solidFill>
                  <a:srgbClr val="FFFFFF"/>
                </a:solidFill>
                <a:latin typeface="Arial" panose="020B0604020202020204"/>
                <a:ea typeface="黑体" panose="02010609060101010101" pitchFamily="49" charset="-122"/>
              </a:endParaRPr>
            </a:p>
          </p:txBody>
        </p:sp>
        <p:pic>
          <p:nvPicPr>
            <p:cNvPr id="25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933" y="1150512"/>
              <a:ext cx="487191" cy="429498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6" name="TextBox 20"/>
            <p:cNvSpPr txBox="1"/>
            <p:nvPr/>
          </p:nvSpPr>
          <p:spPr>
            <a:xfrm>
              <a:off x="391137" y="1421912"/>
              <a:ext cx="582577" cy="252202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 defTabSz="685165">
                <a:defRPr/>
              </a:pPr>
              <a:r>
                <a:rPr lang="zh-CN" altLang="en-US" sz="1600" b="1" spc="300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点击图片播</a:t>
              </a:r>
              <a:r>
                <a:rPr lang="zh-CN" altLang="en-US" sz="1600" b="1" spc="300" dirty="0" smtClea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放视</a:t>
              </a:r>
              <a:r>
                <a:rPr lang="zh-CN" altLang="en-US" sz="1600" b="1" spc="300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频</a:t>
              </a: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  <p:bldP spid="2970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ext Box 3"/>
          <p:cNvSpPr txBox="1"/>
          <p:nvPr/>
        </p:nvSpPr>
        <p:spPr>
          <a:xfrm>
            <a:off x="485775" y="1023911"/>
            <a:ext cx="129540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① 作用：</a:t>
            </a:r>
          </a:p>
        </p:txBody>
      </p:sp>
      <p:sp>
        <p:nvSpPr>
          <p:cNvPr id="34820" name="Text Box 4"/>
          <p:cNvSpPr txBox="1"/>
          <p:nvPr/>
        </p:nvSpPr>
        <p:spPr>
          <a:xfrm>
            <a:off x="482818" y="1834640"/>
            <a:ext cx="1324928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② 材料：</a:t>
            </a:r>
          </a:p>
        </p:txBody>
      </p:sp>
      <p:sp>
        <p:nvSpPr>
          <p:cNvPr id="34821" name="Text Box 5"/>
          <p:cNvSpPr txBox="1"/>
          <p:nvPr/>
        </p:nvSpPr>
        <p:spPr>
          <a:xfrm>
            <a:off x="485775" y="2353125"/>
            <a:ext cx="8491061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③ 注意：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选用合适规格的熔丝，不能用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铜丝或者铁丝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代替。</a:t>
            </a:r>
          </a:p>
        </p:txBody>
      </p:sp>
      <p:sp>
        <p:nvSpPr>
          <p:cNvPr id="34822" name="Rectangle 6"/>
          <p:cNvSpPr/>
          <p:nvPr/>
        </p:nvSpPr>
        <p:spPr>
          <a:xfrm>
            <a:off x="1874679" y="1023911"/>
            <a:ext cx="6836093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电路中电流过大时，熔丝熔断，自动切断电路，起到保护作用。</a:t>
            </a:r>
          </a:p>
        </p:txBody>
      </p:sp>
      <p:sp>
        <p:nvSpPr>
          <p:cNvPr id="34823" name="Rectangle 7"/>
          <p:cNvSpPr/>
          <p:nvPr/>
        </p:nvSpPr>
        <p:spPr>
          <a:xfrm>
            <a:off x="1871980" y="1853338"/>
            <a:ext cx="675513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熔丝由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电阻较大、熔点较低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的铅锑合金制成。</a:t>
            </a:r>
          </a:p>
        </p:txBody>
      </p:sp>
      <p:grpSp>
        <p:nvGrpSpPr>
          <p:cNvPr id="34824" name="组合 34823"/>
          <p:cNvGrpSpPr/>
          <p:nvPr/>
        </p:nvGrpSpPr>
        <p:grpSpPr>
          <a:xfrm>
            <a:off x="6381750" y="2790322"/>
            <a:ext cx="2402681" cy="2211626"/>
            <a:chOff x="2" y="-52"/>
            <a:chExt cx="2146" cy="2160"/>
          </a:xfrm>
        </p:grpSpPr>
        <p:pic>
          <p:nvPicPr>
            <p:cNvPr id="34825" name="Picture 8" descr="保险盒"/>
            <p:cNvPicPr/>
            <p:nvPr/>
          </p:nvPicPr>
          <p:blipFill>
            <a:blip r:embed="rId2">
              <a:clrChange>
                <a:clrFrom>
                  <a:srgbClr val="FFFFCB"/>
                </a:clrFrom>
                <a:clrTo>
                  <a:srgbClr val="FFFFCB">
                    <a:alpha val="0"/>
                  </a:srgbClr>
                </a:clrTo>
              </a:clrChange>
            </a:blip>
            <a:srcRect t="23195" r="51344" b="23045"/>
            <a:stretch>
              <a:fillRect/>
            </a:stretch>
          </p:blipFill>
          <p:spPr>
            <a:xfrm>
              <a:off x="2" y="-52"/>
              <a:ext cx="2008" cy="176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4826" name="Text Box 9"/>
            <p:cNvSpPr txBox="1"/>
            <p:nvPr/>
          </p:nvSpPr>
          <p:spPr>
            <a:xfrm>
              <a:off x="2" y="1717"/>
              <a:ext cx="2146" cy="39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2000" b="1" dirty="0">
                  <a:solidFill>
                    <a:schemeClr val="tx2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插入式保险盒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647383" y="2899860"/>
            <a:ext cx="5147786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buClr>
                <a:srgbClr val="FF0066"/>
              </a:buClr>
              <a:buFont typeface="Wingdings" panose="05000000000000000000" pitchFamily="2" charset="2"/>
              <a:buNone/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    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保险丝的</a:t>
            </a:r>
            <a:r>
              <a:rPr lang="zh-CN" altLang="en-US" sz="2400" b="1" dirty="0">
                <a:solidFill>
                  <a:srgbClr val="FF0066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额定电流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应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等于或稍大于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电路中</a:t>
            </a:r>
            <a:r>
              <a:rPr lang="zh-CN" altLang="en-US" sz="2400" b="1" dirty="0">
                <a:solidFill>
                  <a:srgbClr val="FF0066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最大正常工作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时的电流。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Text Box 4"/>
          <p:cNvSpPr txBox="1"/>
          <p:nvPr/>
        </p:nvSpPr>
        <p:spPr>
          <a:xfrm>
            <a:off x="485775" y="2899860"/>
            <a:ext cx="1900238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④ 选择：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2589848" y="3695515"/>
            <a:ext cx="1786414" cy="0"/>
          </a:xfrm>
          <a:prstGeom prst="line">
            <a:avLst/>
          </a:prstGeom>
          <a:ln w="5715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下箭头 4"/>
          <p:cNvSpPr/>
          <p:nvPr/>
        </p:nvSpPr>
        <p:spPr>
          <a:xfrm>
            <a:off x="3278505" y="3794257"/>
            <a:ext cx="387668" cy="5053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6" name="文本框 5"/>
          <p:cNvSpPr txBox="1"/>
          <p:nvPr/>
        </p:nvSpPr>
        <p:spPr>
          <a:xfrm>
            <a:off x="369570" y="4299559"/>
            <a:ext cx="5729288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家庭电路中的所有用电器都工作时的电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流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952622" y="1392191"/>
            <a:ext cx="3278462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利用了电流的热效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应。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2569965" y="494956"/>
            <a:ext cx="3958508" cy="495548"/>
            <a:chOff x="2506980" y="579256"/>
            <a:chExt cx="3958508" cy="495548"/>
          </a:xfrm>
        </p:grpSpPr>
        <p:pic>
          <p:nvPicPr>
            <p:cNvPr id="30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35"/>
            <a:stretch>
              <a:fillRect/>
            </a:stretch>
          </p:blipFill>
          <p:spPr bwMode="auto">
            <a:xfrm>
              <a:off x="2506980" y="593791"/>
              <a:ext cx="3958508" cy="481013"/>
            </a:xfrm>
            <a:prstGeom prst="round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" name="矩形 30"/>
            <p:cNvSpPr/>
            <p:nvPr/>
          </p:nvSpPr>
          <p:spPr>
            <a:xfrm>
              <a:off x="2593872" y="579256"/>
              <a:ext cx="387161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rPr>
                <a:t>保险丝的作用及选择</a:t>
              </a: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/>
      <p:bldP spid="34820" grpId="0"/>
      <p:bldP spid="34821" grpId="0"/>
      <p:bldP spid="34822" grpId="0"/>
      <p:bldP spid="34823" grpId="0"/>
      <p:bldP spid="2" grpId="0" bldLvl="0"/>
      <p:bldP spid="3" grpId="0"/>
      <p:bldP spid="5" grpId="0" bldLvl="0" animBg="1"/>
      <p:bldP spid="6" grpId="0" bldLvl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5" name="图片 3584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580" y="2064873"/>
            <a:ext cx="8117205" cy="23052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772952" y="1142853"/>
            <a:ext cx="7598093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7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新</a:t>
            </a:r>
            <a:r>
              <a:rPr lang="zh-CN" altLang="en-US" sz="2700" b="1" dirty="0">
                <a:latin typeface="宋体" panose="02010600030101010101" pitchFamily="2" charset="-122"/>
                <a:ea typeface="宋体" panose="02010600030101010101" pitchFamily="2" charset="-122"/>
              </a:rPr>
              <a:t>建楼房的供电线路已经不再使用保险丝，而用起保险作用的空气开关代替。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3027349" y="514543"/>
            <a:ext cx="3089298" cy="495548"/>
            <a:chOff x="2506980" y="579256"/>
            <a:chExt cx="3958508" cy="495548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35"/>
            <a:stretch>
              <a:fillRect/>
            </a:stretch>
          </p:blipFill>
          <p:spPr bwMode="auto">
            <a:xfrm>
              <a:off x="2506980" y="593791"/>
              <a:ext cx="3958508" cy="481013"/>
            </a:xfrm>
            <a:prstGeom prst="round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矩形 15"/>
            <p:cNvSpPr/>
            <p:nvPr/>
          </p:nvSpPr>
          <p:spPr>
            <a:xfrm>
              <a:off x="2593872" y="579256"/>
              <a:ext cx="387161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rPr>
                <a:t>室内配电盘</a:t>
              </a: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686" y="598060"/>
            <a:ext cx="8699183" cy="24622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2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例</a:t>
            </a:r>
            <a:r>
              <a:rPr lang="zh-CN" altLang="en-US" sz="22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sz="22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2</a:t>
            </a:r>
            <a:r>
              <a:rPr lang="zh-CN" altLang="en-US" sz="22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  </a:t>
            </a:r>
            <a:r>
              <a:rPr lang="zh-CN" alt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在装有额定电流为20A的保险丝的家庭电路中，已装有“220V  100W”的电视机2台，“220V  125W”的电冰箱1台，“220V  800W”的电饭锅1个，“220V  225W”的洗衣机1台，“220V  20W”的节能灯8盏，“220V  1000W”的空调2台。求：</a:t>
            </a:r>
          </a:p>
          <a:p>
            <a:pPr algn="l">
              <a:buClrTx/>
              <a:buSzTx/>
              <a:buFontTx/>
            </a:pPr>
            <a:r>
              <a:rPr lang="zh-CN" alt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（1）在电路中最多还能安装多大功率的用电器？</a:t>
            </a:r>
          </a:p>
          <a:p>
            <a:pPr algn="l">
              <a:buClrTx/>
              <a:buSzTx/>
              <a:buFontTx/>
            </a:pPr>
            <a:r>
              <a:rPr lang="zh-CN" altLang="en-US" sz="2200" b="1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（2）若因电路出现故障，保险丝不慎熔断了。现检修好电路后，手边只有额定电流为10A的保险丝，应该怎么办？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59409" y="2963652"/>
            <a:ext cx="8557736" cy="2076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1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解：</a:t>
            </a:r>
            <a:r>
              <a:rPr lang="zh-CN" altLang="en-US" sz="21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（1）电路允许的总功率：</a:t>
            </a:r>
            <a:r>
              <a:rPr lang="zh-CN" altLang="en-US" sz="21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sz="2100" b="1" baseline="-250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en-US" sz="21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UI</a:t>
            </a:r>
            <a:r>
              <a:rPr lang="zh-CN" altLang="en-US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en-US" sz="21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220V×20A</a:t>
            </a:r>
            <a:r>
              <a:rPr lang="zh-CN" altLang="en-US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=4 400W</a:t>
            </a:r>
            <a:endParaRPr lang="en-US" altLang="zh-CN" sz="21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en-US" sz="21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</a:t>
            </a:r>
            <a:r>
              <a:rPr lang="zh-CN" altLang="en-US" sz="21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有用电器的总功率</a:t>
            </a:r>
            <a:r>
              <a:rPr lang="zh-CN" altLang="en-US" sz="21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sz="2100" b="1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/>
            <a:r>
              <a:rPr lang="en-US" altLang="zh-CN" sz="2100" b="1" i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</a:t>
            </a:r>
            <a:r>
              <a:rPr lang="en-US" altLang="zh-CN" sz="2100" b="1" baseline="-250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1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en-US" sz="21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100W×2+125W+800W+225W+20W×8+1 000W×2=</a:t>
            </a:r>
            <a:r>
              <a:rPr lang="zh-CN" altLang="en-US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3 510W</a:t>
            </a:r>
            <a:endParaRPr lang="zh-CN" altLang="en-US" sz="21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21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电</a:t>
            </a:r>
            <a:r>
              <a:rPr lang="zh-CN" altLang="en-US" sz="21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路还能接入用电器的功率为：</a:t>
            </a:r>
            <a:r>
              <a:rPr lang="en-US" altLang="zh-CN" sz="21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1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sz="2100" b="1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b="1" kern="0" noProof="1" smtClean="0">
                <a:solidFill>
                  <a:srgbClr val="FF0000"/>
                </a:solidFill>
                <a:latin typeface="Times New Roman" panose="02020603050405020304"/>
                <a:ea typeface="宋体" panose="02010600030101010101" pitchFamily="2" charset="-122"/>
                <a:cs typeface="Arial" panose="020B0604020202020204" pitchFamily="34" charset="0"/>
              </a:rPr>
              <a:t>–</a:t>
            </a:r>
            <a:r>
              <a:rPr lang="en-US" altLang="zh-CN" sz="21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sz="2100" b="1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en-US" sz="21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4 400W</a:t>
            </a:r>
            <a:r>
              <a:rPr lang="en-US" altLang="zh-CN" sz="2400" b="1" kern="0" noProof="1" smtClean="0">
                <a:solidFill>
                  <a:prstClr val="black"/>
                </a:solidFill>
                <a:latin typeface="Times New Roman" panose="02020603050405020304"/>
                <a:ea typeface="宋体" panose="02010600030101010101" pitchFamily="2" charset="-122"/>
                <a:cs typeface="Arial" panose="020B0604020202020204" pitchFamily="34" charset="0"/>
              </a:rPr>
              <a:t>–</a:t>
            </a:r>
            <a:r>
              <a:rPr lang="zh-CN" altLang="en-US" sz="21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3 510W</a:t>
            </a:r>
            <a:r>
              <a:rPr lang="zh-CN" altLang="en-US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=890W</a:t>
            </a:r>
            <a:endParaRPr lang="zh-CN" altLang="en-US" sz="21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en-US" sz="21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en-US" sz="21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2）并联电路干路电流等于各支路电流之和，可以用两根额定</a:t>
            </a:r>
          </a:p>
          <a:p>
            <a:r>
              <a:rPr lang="zh-CN" altLang="en-US" sz="21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电流为10A的保险丝</a:t>
            </a:r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并联</a:t>
            </a:r>
            <a:r>
              <a:rPr lang="zh-CN" altLang="en-US" sz="21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接入家庭电路。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Text Box 5"/>
          <p:cNvSpPr txBox="1"/>
          <p:nvPr/>
        </p:nvSpPr>
        <p:spPr>
          <a:xfrm>
            <a:off x="318136" y="581326"/>
            <a:ext cx="8637746" cy="147732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4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2. 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小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华家有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30W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日光灯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2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盏，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15W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的电灯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3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盏，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60W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的彩电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1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台，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100W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的电冰箱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1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台，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300W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的洗衣机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1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台，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600W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的音响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1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台，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1kW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的电饭煲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1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个，问：他家的总保险丝应如何选择？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99073" y="2011654"/>
            <a:ext cx="9305654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    解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：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用电器的总功率：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P</a:t>
            </a:r>
            <a:r>
              <a:rPr lang="en-US" altLang="zh-CN" sz="2400" b="1" baseline="-250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=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30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W×2+15W×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3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+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6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0W+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100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W+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30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0W+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6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00W</a:t>
            </a:r>
            <a:r>
              <a:rPr lang="en-US" alt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+1 000W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=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2 165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W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45708" y="3071785"/>
            <a:ext cx="5371148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所有用电器都工作时，电路中的电流：</a:t>
            </a:r>
          </a:p>
        </p:txBody>
      </p:sp>
      <p:graphicFrame>
        <p:nvGraphicFramePr>
          <p:cNvPr id="11" name="对象 10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8218141"/>
              </p:ext>
            </p:extLst>
          </p:nvPr>
        </p:nvGraphicFramePr>
        <p:xfrm>
          <a:off x="2914650" y="3619500"/>
          <a:ext cx="3028950" cy="598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2" name="Equation" r:id="rId3" imgW="2679480" imgH="609480" progId="Equation.DSMT4">
                  <p:embed/>
                </p:oleObj>
              </mc:Choice>
              <mc:Fallback>
                <p:oleObj name="Equation" r:id="rId3" imgW="2679480" imgH="609480" progId="Equation.DSMT4">
                  <p:embed/>
                  <p:pic>
                    <p:nvPicPr>
                      <p:cNvPr id="0" name="图片 205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14650" y="3619500"/>
                        <a:ext cx="3028950" cy="5984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文本框 11"/>
          <p:cNvSpPr txBox="1"/>
          <p:nvPr/>
        </p:nvSpPr>
        <p:spPr>
          <a:xfrm>
            <a:off x="845708" y="4309836"/>
            <a:ext cx="7582602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所以，他家应选择额定电流为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10A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的总保险</a:t>
            </a:r>
            <a:r>
              <a:rPr lang="zh-CN" altLang="en-US" sz="24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丝。</a:t>
            </a:r>
            <a:endParaRPr lang="zh-CN" altLang="en-US" sz="24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3"/>
          <p:cNvGrpSpPr/>
          <p:nvPr/>
        </p:nvGrpSpPr>
        <p:grpSpPr bwMode="auto">
          <a:xfrm>
            <a:off x="3427425" y="563977"/>
            <a:ext cx="1879997" cy="474345"/>
            <a:chOff x="497257" y="753279"/>
            <a:chExt cx="1881032" cy="475146"/>
          </a:xfrm>
        </p:grpSpPr>
        <p:grpSp>
          <p:nvGrpSpPr>
            <p:cNvPr id="23" name="组合 2"/>
            <p:cNvGrpSpPr/>
            <p:nvPr/>
          </p:nvGrpSpPr>
          <p:grpSpPr bwMode="auto">
            <a:xfrm>
              <a:off x="552450" y="789083"/>
              <a:ext cx="1787356" cy="419195"/>
              <a:chOff x="3014293" y="-540899"/>
              <a:chExt cx="1787356" cy="419195"/>
            </a:xfrm>
          </p:grpSpPr>
          <p:sp>
            <p:nvSpPr>
              <p:cNvPr id="25" name="缺角矩形 18"/>
              <p:cNvSpPr>
                <a:spLocks noChangeArrowheads="1"/>
              </p:cNvSpPr>
              <p:nvPr/>
            </p:nvSpPr>
            <p:spPr bwMode="auto">
              <a:xfrm>
                <a:off x="3470665" y="-540130"/>
                <a:ext cx="419419" cy="418217"/>
              </a:xfrm>
              <a:prstGeom prst="plaque">
                <a:avLst>
                  <a:gd name="adj" fmla="val 16667"/>
                </a:avLst>
              </a:prstGeom>
              <a:solidFill>
                <a:srgbClr val="008BBB"/>
              </a:solidFill>
              <a:ln w="25400" algn="ctr">
                <a:noFill/>
                <a:miter lim="800000"/>
              </a:ln>
            </p:spPr>
            <p:txBody>
              <a:bodyPr lIns="91437" tIns="45718" rIns="91437" bIns="45718" anchor="ctr"/>
              <a:lstStyle/>
              <a:p>
                <a:pPr algn="ctr" defTabSz="1219200" eaLnBrk="0" hangingPunct="0"/>
                <a:endParaRPr kumimoji="1" lang="zh-CN" altLang="en-US" sz="180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sp>
            <p:nvSpPr>
              <p:cNvPr id="26" name="缺角矩形 19"/>
              <p:cNvSpPr>
                <a:spLocks noChangeArrowheads="1"/>
              </p:cNvSpPr>
              <p:nvPr/>
            </p:nvSpPr>
            <p:spPr bwMode="auto">
              <a:xfrm>
                <a:off x="3926625" y="-540130"/>
                <a:ext cx="419419" cy="418217"/>
              </a:xfrm>
              <a:prstGeom prst="plaque">
                <a:avLst>
                  <a:gd name="adj" fmla="val 16667"/>
                </a:avLst>
              </a:prstGeom>
              <a:solidFill>
                <a:srgbClr val="FD9F00"/>
              </a:solidFill>
              <a:ln w="25400" algn="ctr">
                <a:noFill/>
                <a:miter lim="800000"/>
              </a:ln>
            </p:spPr>
            <p:txBody>
              <a:bodyPr lIns="91437" tIns="45718" rIns="91437" bIns="45718" anchor="ctr"/>
              <a:lstStyle/>
              <a:p>
                <a:pPr algn="ctr" defTabSz="1219200" eaLnBrk="0" hangingPunct="0"/>
                <a:endParaRPr kumimoji="1" lang="zh-CN" altLang="en-US" sz="180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sp>
            <p:nvSpPr>
              <p:cNvPr id="27" name="缺角矩形 20"/>
              <p:cNvSpPr>
                <a:spLocks noChangeArrowheads="1"/>
              </p:cNvSpPr>
              <p:nvPr/>
            </p:nvSpPr>
            <p:spPr bwMode="auto">
              <a:xfrm>
                <a:off x="4382584" y="-540130"/>
                <a:ext cx="419419" cy="418217"/>
              </a:xfrm>
              <a:prstGeom prst="plaque">
                <a:avLst>
                  <a:gd name="adj" fmla="val 16667"/>
                </a:avLst>
              </a:prstGeom>
              <a:solidFill>
                <a:srgbClr val="00B050"/>
              </a:solidFill>
              <a:ln w="25400" algn="ctr">
                <a:noFill/>
                <a:miter lim="800000"/>
              </a:ln>
            </p:spPr>
            <p:txBody>
              <a:bodyPr lIns="91437" tIns="45718" rIns="91437" bIns="45718" anchor="ctr"/>
              <a:lstStyle/>
              <a:p>
                <a:pPr algn="ctr" defTabSz="1219200" eaLnBrk="0" hangingPunct="0"/>
                <a:endParaRPr kumimoji="1" lang="zh-CN" altLang="en-US" sz="180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sp>
            <p:nvSpPr>
              <p:cNvPr id="28" name="缺角矩形 7"/>
              <p:cNvSpPr>
                <a:spLocks noChangeArrowheads="1"/>
              </p:cNvSpPr>
              <p:nvPr/>
            </p:nvSpPr>
            <p:spPr bwMode="auto">
              <a:xfrm>
                <a:off x="3014705" y="-540130"/>
                <a:ext cx="419419" cy="418217"/>
              </a:xfrm>
              <a:prstGeom prst="plaque">
                <a:avLst>
                  <a:gd name="adj" fmla="val 16667"/>
                </a:avLst>
              </a:prstGeom>
              <a:solidFill>
                <a:srgbClr val="E72424"/>
              </a:solidFill>
              <a:ln w="25400" algn="ctr">
                <a:noFill/>
                <a:miter lim="800000"/>
              </a:ln>
            </p:spPr>
            <p:txBody>
              <a:bodyPr lIns="91437" tIns="45718" rIns="91437" bIns="45718" anchor="ctr"/>
              <a:lstStyle/>
              <a:p>
                <a:pPr algn="ctr" defTabSz="1219200" eaLnBrk="0" hangingPunct="0"/>
                <a:endParaRPr kumimoji="1" lang="zh-CN" altLang="en-US" sz="180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24" name="矩形 1"/>
            <p:cNvSpPr>
              <a:spLocks noChangeArrowheads="1"/>
            </p:cNvSpPr>
            <p:nvPr/>
          </p:nvSpPr>
          <p:spPr bwMode="auto">
            <a:xfrm>
              <a:off x="497257" y="753279"/>
              <a:ext cx="1881032" cy="47514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91437" tIns="45718" rIns="91437" bIns="45718">
              <a:spAutoFit/>
            </a:bodyPr>
            <a:lstStyle/>
            <a:p>
              <a:pPr algn="dist" defTabSz="1219200">
                <a:buFont typeface="Arial" panose="020B0604020202020204" pitchFamily="34" charset="0"/>
                <a:buNone/>
              </a:pPr>
              <a:r>
                <a:rPr lang="zh-CN" altLang="en-US" sz="2500" b="1" dirty="0">
                  <a:solidFill>
                    <a:sysClr val="window" lastClr="FFFF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连接中考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330834" y="1068825"/>
            <a:ext cx="8482965" cy="39703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800" b="1" dirty="0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lang="en-US" altLang="zh-CN" sz="28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2019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•株洲）在家庭电路中，一定不会引发总开关（带有漏电保护器）跳闸的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是（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　）</a:t>
            </a:r>
          </a:p>
          <a:p>
            <a:pPr fontAlgn="auto">
              <a:lnSpc>
                <a:spcPct val="150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A．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火线和零线直接连通 </a:t>
            </a:r>
          </a:p>
          <a:p>
            <a:pPr fontAlgn="auto">
              <a:lnSpc>
                <a:spcPct val="150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B．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安装用电器时人体接触火线 </a:t>
            </a:r>
          </a:p>
          <a:p>
            <a:pPr fontAlgn="auto">
              <a:lnSpc>
                <a:spcPct val="150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C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．试电笔笔尖接触火线 </a:t>
            </a:r>
          </a:p>
          <a:p>
            <a:pPr fontAlgn="auto">
              <a:lnSpc>
                <a:spcPct val="150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D．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同时使用多个大功率用电器 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5932213" y="1853297"/>
            <a:ext cx="459740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C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599244" y="2750948"/>
            <a:ext cx="3276600" cy="1568450"/>
          </a:xfrm>
          <a:prstGeom prst="rect">
            <a:avLst/>
          </a:prstGeom>
          <a:ln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当有人触电、电路中出现短路、家用电器总功率过大时都会造成总开关出现“跳闸”现</a:t>
            </a:r>
            <a:r>
              <a:rPr lang="zh-CN" altLang="en-US" sz="24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象。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65088" y="871035"/>
            <a:ext cx="8871585" cy="40716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ts val="388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en-US" altLang="zh-CN" sz="24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.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（2018•枣庄）在生活中，我们有时会遇到以下几种情况，在下述情况中可能引起家庭电路中空气开关跳闸的是（　　）</a:t>
            </a:r>
          </a:p>
          <a:p>
            <a:pPr fontAlgn="auto">
              <a:lnSpc>
                <a:spcPts val="3880"/>
              </a:lnSpc>
            </a:pP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（1）电路中增加大功率的用电器； </a:t>
            </a:r>
          </a:p>
          <a:p>
            <a:pPr fontAlgn="auto">
              <a:lnSpc>
                <a:spcPts val="3880"/>
              </a:lnSpc>
            </a:pP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（2）插座中的两个线头相碰；</a:t>
            </a:r>
          </a:p>
          <a:p>
            <a:pPr fontAlgn="auto">
              <a:lnSpc>
                <a:spcPts val="3880"/>
              </a:lnSpc>
            </a:pP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（3）开关中的两个线头相碰；        </a:t>
            </a:r>
          </a:p>
          <a:p>
            <a:pPr fontAlgn="auto">
              <a:lnSpc>
                <a:spcPts val="3880"/>
              </a:lnSpc>
            </a:pP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（4）户外输电线绝缘皮破损。</a:t>
            </a:r>
          </a:p>
          <a:p>
            <a:pPr fontAlgn="auto">
              <a:lnSpc>
                <a:spcPts val="3880"/>
              </a:lnSpc>
            </a:pP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  A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．（1）和（2）                                    B．（2）和（3） </a:t>
            </a:r>
          </a:p>
          <a:p>
            <a:pPr fontAlgn="auto">
              <a:lnSpc>
                <a:spcPts val="3880"/>
              </a:lnSpc>
            </a:pP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  C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．（1）和（3）                                    D．（2）和（4） 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028815" y="1404752"/>
            <a:ext cx="403225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A</a:t>
            </a:r>
          </a:p>
        </p:txBody>
      </p:sp>
      <p:sp>
        <p:nvSpPr>
          <p:cNvPr id="5" name="云形标注 4"/>
          <p:cNvSpPr/>
          <p:nvPr/>
        </p:nvSpPr>
        <p:spPr>
          <a:xfrm>
            <a:off x="5454333" y="2299626"/>
            <a:ext cx="2790349" cy="1344930"/>
          </a:xfrm>
          <a:prstGeom prst="cloudCallout">
            <a:avLst>
              <a:gd name="adj1" fmla="val -57614"/>
              <a:gd name="adj2" fmla="val -810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家庭电路中电流过大</a:t>
            </a:r>
          </a:p>
        </p:txBody>
      </p:sp>
      <p:sp>
        <p:nvSpPr>
          <p:cNvPr id="7" name="矩形 6"/>
          <p:cNvSpPr/>
          <p:nvPr/>
        </p:nvSpPr>
        <p:spPr>
          <a:xfrm>
            <a:off x="4123690" y="1467459"/>
            <a:ext cx="1842611" cy="397193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4" name="矩形 33"/>
          <p:cNvSpPr/>
          <p:nvPr/>
        </p:nvSpPr>
        <p:spPr>
          <a:xfrm>
            <a:off x="922221" y="3458210"/>
            <a:ext cx="1543685" cy="397510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5" name="矩形 34"/>
          <p:cNvSpPr/>
          <p:nvPr/>
        </p:nvSpPr>
        <p:spPr>
          <a:xfrm>
            <a:off x="915838" y="2967627"/>
            <a:ext cx="977900" cy="397510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22" name="组合 3"/>
          <p:cNvGrpSpPr/>
          <p:nvPr/>
        </p:nvGrpSpPr>
        <p:grpSpPr bwMode="auto">
          <a:xfrm>
            <a:off x="3371850" y="454921"/>
            <a:ext cx="1879997" cy="474345"/>
            <a:chOff x="497257" y="753279"/>
            <a:chExt cx="1881032" cy="475146"/>
          </a:xfrm>
        </p:grpSpPr>
        <p:grpSp>
          <p:nvGrpSpPr>
            <p:cNvPr id="23" name="组合 2"/>
            <p:cNvGrpSpPr/>
            <p:nvPr/>
          </p:nvGrpSpPr>
          <p:grpSpPr bwMode="auto">
            <a:xfrm>
              <a:off x="552450" y="789083"/>
              <a:ext cx="1787356" cy="419195"/>
              <a:chOff x="3014293" y="-540899"/>
              <a:chExt cx="1787356" cy="419195"/>
            </a:xfrm>
          </p:grpSpPr>
          <p:sp>
            <p:nvSpPr>
              <p:cNvPr id="25" name="缺角矩形 18"/>
              <p:cNvSpPr>
                <a:spLocks noChangeArrowheads="1"/>
              </p:cNvSpPr>
              <p:nvPr/>
            </p:nvSpPr>
            <p:spPr bwMode="auto">
              <a:xfrm>
                <a:off x="3470665" y="-540130"/>
                <a:ext cx="419419" cy="418217"/>
              </a:xfrm>
              <a:prstGeom prst="plaque">
                <a:avLst>
                  <a:gd name="adj" fmla="val 16667"/>
                </a:avLst>
              </a:prstGeom>
              <a:solidFill>
                <a:srgbClr val="008BBB"/>
              </a:solidFill>
              <a:ln w="25400" algn="ctr">
                <a:noFill/>
                <a:miter lim="800000"/>
              </a:ln>
            </p:spPr>
            <p:txBody>
              <a:bodyPr lIns="91437" tIns="45718" rIns="91437" bIns="45718" anchor="ctr"/>
              <a:lstStyle/>
              <a:p>
                <a:pPr algn="ctr" defTabSz="1219200" eaLnBrk="0" hangingPunct="0"/>
                <a:endParaRPr kumimoji="1" lang="zh-CN" altLang="en-US" sz="180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sp>
            <p:nvSpPr>
              <p:cNvPr id="26" name="缺角矩形 19"/>
              <p:cNvSpPr>
                <a:spLocks noChangeArrowheads="1"/>
              </p:cNvSpPr>
              <p:nvPr/>
            </p:nvSpPr>
            <p:spPr bwMode="auto">
              <a:xfrm>
                <a:off x="3926625" y="-540130"/>
                <a:ext cx="419419" cy="418217"/>
              </a:xfrm>
              <a:prstGeom prst="plaque">
                <a:avLst>
                  <a:gd name="adj" fmla="val 16667"/>
                </a:avLst>
              </a:prstGeom>
              <a:solidFill>
                <a:srgbClr val="FD9F00"/>
              </a:solidFill>
              <a:ln w="25400" algn="ctr">
                <a:noFill/>
                <a:miter lim="800000"/>
              </a:ln>
            </p:spPr>
            <p:txBody>
              <a:bodyPr lIns="91437" tIns="45718" rIns="91437" bIns="45718" anchor="ctr"/>
              <a:lstStyle/>
              <a:p>
                <a:pPr algn="ctr" defTabSz="1219200" eaLnBrk="0" hangingPunct="0"/>
                <a:endParaRPr kumimoji="1" lang="zh-CN" altLang="en-US" sz="180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sp>
            <p:nvSpPr>
              <p:cNvPr id="27" name="缺角矩形 20"/>
              <p:cNvSpPr>
                <a:spLocks noChangeArrowheads="1"/>
              </p:cNvSpPr>
              <p:nvPr/>
            </p:nvSpPr>
            <p:spPr bwMode="auto">
              <a:xfrm>
                <a:off x="4382584" y="-540130"/>
                <a:ext cx="419419" cy="418217"/>
              </a:xfrm>
              <a:prstGeom prst="plaque">
                <a:avLst>
                  <a:gd name="adj" fmla="val 16667"/>
                </a:avLst>
              </a:prstGeom>
              <a:solidFill>
                <a:srgbClr val="00B050"/>
              </a:solidFill>
              <a:ln w="25400" algn="ctr">
                <a:noFill/>
                <a:miter lim="800000"/>
              </a:ln>
            </p:spPr>
            <p:txBody>
              <a:bodyPr lIns="91437" tIns="45718" rIns="91437" bIns="45718" anchor="ctr"/>
              <a:lstStyle/>
              <a:p>
                <a:pPr algn="ctr" defTabSz="1219200" eaLnBrk="0" hangingPunct="0"/>
                <a:endParaRPr kumimoji="1" lang="zh-CN" altLang="en-US" sz="180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sp>
            <p:nvSpPr>
              <p:cNvPr id="28" name="缺角矩形 7"/>
              <p:cNvSpPr>
                <a:spLocks noChangeArrowheads="1"/>
              </p:cNvSpPr>
              <p:nvPr/>
            </p:nvSpPr>
            <p:spPr bwMode="auto">
              <a:xfrm>
                <a:off x="3014705" y="-540130"/>
                <a:ext cx="419419" cy="418217"/>
              </a:xfrm>
              <a:prstGeom prst="plaque">
                <a:avLst>
                  <a:gd name="adj" fmla="val 16667"/>
                </a:avLst>
              </a:prstGeom>
              <a:solidFill>
                <a:srgbClr val="E72424"/>
              </a:solidFill>
              <a:ln w="25400" algn="ctr">
                <a:noFill/>
                <a:miter lim="800000"/>
              </a:ln>
            </p:spPr>
            <p:txBody>
              <a:bodyPr lIns="91437" tIns="45718" rIns="91437" bIns="45718" anchor="ctr"/>
              <a:lstStyle/>
              <a:p>
                <a:pPr algn="ctr" defTabSz="1219200" eaLnBrk="0" hangingPunct="0"/>
                <a:endParaRPr kumimoji="1" lang="zh-CN" altLang="en-US" sz="180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24" name="矩形 1"/>
            <p:cNvSpPr>
              <a:spLocks noChangeArrowheads="1"/>
            </p:cNvSpPr>
            <p:nvPr/>
          </p:nvSpPr>
          <p:spPr bwMode="auto">
            <a:xfrm>
              <a:off x="497257" y="753279"/>
              <a:ext cx="1881032" cy="47514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91437" tIns="45718" rIns="91437" bIns="45718">
              <a:spAutoFit/>
            </a:bodyPr>
            <a:lstStyle/>
            <a:p>
              <a:pPr algn="dist" defTabSz="1219200">
                <a:buFont typeface="Arial" panose="020B0604020202020204" pitchFamily="34" charset="0"/>
                <a:buNone/>
              </a:pPr>
              <a:r>
                <a:rPr lang="zh-CN" altLang="en-US" sz="2500" b="1" dirty="0">
                  <a:solidFill>
                    <a:sysClr val="window" lastClr="FFFF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连接中考</a:t>
              </a: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5" grpId="0" bldLvl="0" animBg="1"/>
      <p:bldP spid="7" grpId="0" bldLvl="0" animBg="1"/>
      <p:bldP spid="34" grpId="0" bldLvl="0" animBg="1"/>
      <p:bldP spid="35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3"/>
          <p:cNvGrpSpPr/>
          <p:nvPr/>
        </p:nvGrpSpPr>
        <p:grpSpPr bwMode="auto">
          <a:xfrm>
            <a:off x="3480335" y="603250"/>
            <a:ext cx="1879997" cy="474345"/>
            <a:chOff x="497257" y="753279"/>
            <a:chExt cx="1881032" cy="475146"/>
          </a:xfrm>
        </p:grpSpPr>
        <p:grpSp>
          <p:nvGrpSpPr>
            <p:cNvPr id="23" name="组合 2"/>
            <p:cNvGrpSpPr/>
            <p:nvPr/>
          </p:nvGrpSpPr>
          <p:grpSpPr bwMode="auto">
            <a:xfrm>
              <a:off x="552450" y="789083"/>
              <a:ext cx="1787356" cy="419195"/>
              <a:chOff x="3014293" y="-540899"/>
              <a:chExt cx="1787356" cy="419195"/>
            </a:xfrm>
          </p:grpSpPr>
          <p:sp>
            <p:nvSpPr>
              <p:cNvPr id="25" name="缺角矩形 18"/>
              <p:cNvSpPr>
                <a:spLocks noChangeArrowheads="1"/>
              </p:cNvSpPr>
              <p:nvPr/>
            </p:nvSpPr>
            <p:spPr bwMode="auto">
              <a:xfrm>
                <a:off x="3470665" y="-540130"/>
                <a:ext cx="419419" cy="418217"/>
              </a:xfrm>
              <a:prstGeom prst="plaque">
                <a:avLst>
                  <a:gd name="adj" fmla="val 16667"/>
                </a:avLst>
              </a:prstGeom>
              <a:solidFill>
                <a:srgbClr val="008BBB"/>
              </a:solidFill>
              <a:ln w="25400" algn="ctr">
                <a:noFill/>
                <a:miter lim="800000"/>
              </a:ln>
            </p:spPr>
            <p:txBody>
              <a:bodyPr lIns="91437" tIns="45718" rIns="91437" bIns="45718" anchor="ctr"/>
              <a:lstStyle/>
              <a:p>
                <a:pPr algn="ctr" defTabSz="1219200" eaLnBrk="0" hangingPunct="0"/>
                <a:endParaRPr kumimoji="1" lang="zh-CN" altLang="en-US" sz="180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sp>
            <p:nvSpPr>
              <p:cNvPr id="26" name="缺角矩形 19"/>
              <p:cNvSpPr>
                <a:spLocks noChangeArrowheads="1"/>
              </p:cNvSpPr>
              <p:nvPr/>
            </p:nvSpPr>
            <p:spPr bwMode="auto">
              <a:xfrm>
                <a:off x="3926625" y="-540130"/>
                <a:ext cx="419419" cy="418217"/>
              </a:xfrm>
              <a:prstGeom prst="plaque">
                <a:avLst>
                  <a:gd name="adj" fmla="val 16667"/>
                </a:avLst>
              </a:prstGeom>
              <a:solidFill>
                <a:srgbClr val="FD9F00"/>
              </a:solidFill>
              <a:ln w="25400" algn="ctr">
                <a:noFill/>
                <a:miter lim="800000"/>
              </a:ln>
            </p:spPr>
            <p:txBody>
              <a:bodyPr lIns="91437" tIns="45718" rIns="91437" bIns="45718" anchor="ctr"/>
              <a:lstStyle/>
              <a:p>
                <a:pPr algn="ctr" defTabSz="1219200" eaLnBrk="0" hangingPunct="0"/>
                <a:endParaRPr kumimoji="1" lang="zh-CN" altLang="en-US" sz="180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sp>
            <p:nvSpPr>
              <p:cNvPr id="27" name="缺角矩形 20"/>
              <p:cNvSpPr>
                <a:spLocks noChangeArrowheads="1"/>
              </p:cNvSpPr>
              <p:nvPr/>
            </p:nvSpPr>
            <p:spPr bwMode="auto">
              <a:xfrm>
                <a:off x="4382584" y="-540130"/>
                <a:ext cx="419419" cy="418217"/>
              </a:xfrm>
              <a:prstGeom prst="plaque">
                <a:avLst>
                  <a:gd name="adj" fmla="val 16667"/>
                </a:avLst>
              </a:prstGeom>
              <a:solidFill>
                <a:srgbClr val="00B050"/>
              </a:solidFill>
              <a:ln w="25400" algn="ctr">
                <a:noFill/>
                <a:miter lim="800000"/>
              </a:ln>
            </p:spPr>
            <p:txBody>
              <a:bodyPr lIns="91437" tIns="45718" rIns="91437" bIns="45718" anchor="ctr"/>
              <a:lstStyle/>
              <a:p>
                <a:pPr algn="ctr" defTabSz="1219200" eaLnBrk="0" hangingPunct="0"/>
                <a:endParaRPr kumimoji="1" lang="zh-CN" altLang="en-US" sz="180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sp>
            <p:nvSpPr>
              <p:cNvPr id="28" name="缺角矩形 7"/>
              <p:cNvSpPr>
                <a:spLocks noChangeArrowheads="1"/>
              </p:cNvSpPr>
              <p:nvPr/>
            </p:nvSpPr>
            <p:spPr bwMode="auto">
              <a:xfrm>
                <a:off x="3014705" y="-540130"/>
                <a:ext cx="419419" cy="418217"/>
              </a:xfrm>
              <a:prstGeom prst="plaque">
                <a:avLst>
                  <a:gd name="adj" fmla="val 16667"/>
                </a:avLst>
              </a:prstGeom>
              <a:solidFill>
                <a:srgbClr val="E72424"/>
              </a:solidFill>
              <a:ln w="25400" algn="ctr">
                <a:noFill/>
                <a:miter lim="800000"/>
              </a:ln>
            </p:spPr>
            <p:txBody>
              <a:bodyPr lIns="91437" tIns="45718" rIns="91437" bIns="45718" anchor="ctr"/>
              <a:lstStyle/>
              <a:p>
                <a:pPr algn="ctr" defTabSz="1219200" eaLnBrk="0" hangingPunct="0"/>
                <a:endParaRPr kumimoji="1" lang="zh-CN" altLang="en-US" sz="180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24" name="矩形 1"/>
            <p:cNvSpPr>
              <a:spLocks noChangeArrowheads="1"/>
            </p:cNvSpPr>
            <p:nvPr/>
          </p:nvSpPr>
          <p:spPr bwMode="auto">
            <a:xfrm>
              <a:off x="497257" y="753279"/>
              <a:ext cx="1881032" cy="47514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91437" tIns="45718" rIns="91437" bIns="45718">
              <a:spAutoFit/>
            </a:bodyPr>
            <a:lstStyle/>
            <a:p>
              <a:pPr algn="dist" defTabSz="1219200">
                <a:buFont typeface="Arial" panose="020B0604020202020204" pitchFamily="34" charset="0"/>
                <a:buNone/>
              </a:pPr>
              <a:r>
                <a:rPr lang="zh-CN" altLang="en-US" sz="2500" b="1" dirty="0">
                  <a:solidFill>
                    <a:sysClr val="window" lastClr="FFFF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连接中考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05105" y="1126490"/>
            <a:ext cx="9056341" cy="34163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3</a:t>
            </a:r>
            <a:r>
              <a:rPr lang="en-US" altLang="zh-CN" sz="24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.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2019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•呼和浩特）关于家庭电路，下列说法中正确的是（　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A．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在家庭电路中，同时工作的用电器越多，总电阻越大 </a:t>
            </a:r>
          </a:p>
          <a:p>
            <a:pPr fontAlgn="auto">
              <a:lnSpc>
                <a:spcPct val="150000"/>
              </a:lnSpc>
            </a:pP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B．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家庭电路中总电流过大，保险丝熔断，一定是由于电路中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用电</a:t>
            </a:r>
            <a:endParaRPr lang="en-US" altLang="zh-CN" sz="24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器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过多，实际功率过大引起的 </a:t>
            </a:r>
          </a:p>
          <a:p>
            <a:pPr fontAlgn="auto">
              <a:lnSpc>
                <a:spcPct val="150000"/>
              </a:lnSpc>
            </a:pP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C．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用电器使用三线插头，是为了防止漏电而采取的保护措施 </a:t>
            </a:r>
          </a:p>
          <a:p>
            <a:pPr fontAlgn="auto">
              <a:lnSpc>
                <a:spcPct val="150000"/>
              </a:lnSpc>
            </a:pP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D．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保险丝一般选用电阻比较小，熔点比较低的合金制作而成 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2962275" y="1815564"/>
            <a:ext cx="3105150" cy="460375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txBody>
          <a:bodyPr wrap="square" rtlCol="0">
            <a:spAutoFit/>
          </a:bodyPr>
          <a:lstStyle/>
          <a:p>
            <a:endParaRPr lang="zh-CN" altLang="en-US" sz="2400">
              <a:solidFill>
                <a:srgbClr val="0000FF"/>
              </a:solidFill>
            </a:endParaRPr>
          </a:p>
        </p:txBody>
      </p:sp>
      <p:sp>
        <p:nvSpPr>
          <p:cNvPr id="40" name="圆角矩形标注 39"/>
          <p:cNvSpPr/>
          <p:nvPr/>
        </p:nvSpPr>
        <p:spPr>
          <a:xfrm>
            <a:off x="5965825" y="648335"/>
            <a:ext cx="2209165" cy="429260"/>
          </a:xfrm>
          <a:prstGeom prst="wedgeRoundRectCallout">
            <a:avLst>
              <a:gd name="adj1" fmla="val -69459"/>
              <a:gd name="adj2" fmla="val 235502"/>
              <a:gd name="adj3" fmla="val 16667"/>
            </a:avLst>
          </a:prstGeom>
          <a:grpFill/>
          <a:ln w="28575" cmpd="sng">
            <a:solidFill>
              <a:schemeClr val="accent1">
                <a:shade val="50000"/>
              </a:schemeClr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0000FF"/>
                </a:solidFill>
              </a:rPr>
              <a:t>总电流越大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8287717" y="1207234"/>
            <a:ext cx="45974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C</a:t>
            </a:r>
          </a:p>
        </p:txBody>
      </p:sp>
      <p:sp>
        <p:nvSpPr>
          <p:cNvPr id="9" name="圆角矩形标注 8"/>
          <p:cNvSpPr/>
          <p:nvPr/>
        </p:nvSpPr>
        <p:spPr>
          <a:xfrm>
            <a:off x="6249035" y="2888615"/>
            <a:ext cx="2209165" cy="429260"/>
          </a:xfrm>
          <a:prstGeom prst="wedgeRoundRectCallout">
            <a:avLst>
              <a:gd name="adj1" fmla="val -78772"/>
              <a:gd name="adj2" fmla="val -81952"/>
              <a:gd name="adj3" fmla="val 16667"/>
            </a:avLst>
          </a:prstGeom>
          <a:grpFill/>
          <a:ln w="28575" cmpd="sng">
            <a:solidFill>
              <a:schemeClr val="accent1">
                <a:shade val="50000"/>
              </a:schemeClr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0000FF"/>
                </a:solidFill>
              </a:rPr>
              <a:t>也可能短路</a:t>
            </a:r>
          </a:p>
        </p:txBody>
      </p:sp>
      <p:sp>
        <p:nvSpPr>
          <p:cNvPr id="12" name="圆角矩形标注 11"/>
          <p:cNvSpPr/>
          <p:nvPr/>
        </p:nvSpPr>
        <p:spPr>
          <a:xfrm>
            <a:off x="4338955" y="4541520"/>
            <a:ext cx="2209165" cy="429260"/>
          </a:xfrm>
          <a:prstGeom prst="wedgeRoundRectCallout">
            <a:avLst>
              <a:gd name="adj1" fmla="val -67734"/>
              <a:gd name="adj2" fmla="val -86982"/>
              <a:gd name="adj3" fmla="val 16667"/>
            </a:avLst>
          </a:prstGeom>
          <a:grpFill/>
          <a:ln w="28575" cmpd="sng">
            <a:solidFill>
              <a:schemeClr val="accent1">
                <a:shade val="50000"/>
              </a:schemeClr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0000FF"/>
                </a:solidFill>
              </a:rPr>
              <a:t>电阻较大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211273" y="2341880"/>
            <a:ext cx="1501187" cy="460375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txBody>
          <a:bodyPr wrap="square" rtlCol="0">
            <a:spAutoFit/>
          </a:bodyPr>
          <a:lstStyle/>
          <a:p>
            <a:endParaRPr lang="zh-CN" altLang="en-US" sz="2400"/>
          </a:p>
        </p:txBody>
      </p:sp>
      <p:sp>
        <p:nvSpPr>
          <p:cNvPr id="14" name="文本框 13"/>
          <p:cNvSpPr txBox="1"/>
          <p:nvPr/>
        </p:nvSpPr>
        <p:spPr>
          <a:xfrm>
            <a:off x="2336800" y="3982085"/>
            <a:ext cx="2178050" cy="460375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solid"/>
          </a:ln>
        </p:spPr>
        <p:txBody>
          <a:bodyPr wrap="square" rtlCol="0">
            <a:spAutoFit/>
          </a:bodyPr>
          <a:lstStyle/>
          <a:p>
            <a:endParaRPr lang="zh-CN" altLang="en-US" sz="240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4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bldLvl="0" animBg="1"/>
      <p:bldP spid="40" grpId="0" bldLvl="0" animBg="1"/>
      <p:bldP spid="43" grpId="0"/>
      <p:bldP spid="9" grpId="0" bldLvl="0" animBg="1"/>
      <p:bldP spid="12" grpId="0" bldLvl="0" animBg="1"/>
      <p:bldP spid="13" grpId="0" bldLvl="0" animBg="1"/>
      <p:bldP spid="14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7654" y="1158530"/>
            <a:ext cx="8669655" cy="286232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1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.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 在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家庭电路中，各用电器之间是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________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（选填“串联”或“并联”）连接的。星期天小天在家里正开着空调上网查资料，当妈妈做饭时把电热水壶插头插进插座时，空气开关立刻“跳闸”，小天分析其原因可能是电热水壶插头内部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_________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，也可能是家里电路中用电器总功率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__________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028655" y="2902755"/>
            <a:ext cx="79502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短路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927869" y="3434642"/>
            <a:ext cx="79502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过大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213415" y="1249146"/>
            <a:ext cx="79502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并联</a:t>
            </a:r>
          </a:p>
        </p:txBody>
      </p:sp>
      <p:grpSp>
        <p:nvGrpSpPr>
          <p:cNvPr id="39" name="组合 1"/>
          <p:cNvGrpSpPr>
            <a:grpSpLocks noChangeAspect="1"/>
          </p:cNvGrpSpPr>
          <p:nvPr/>
        </p:nvGrpSpPr>
        <p:grpSpPr>
          <a:xfrm>
            <a:off x="3219133" y="595645"/>
            <a:ext cx="2411412" cy="450850"/>
            <a:chOff x="3564387" y="597378"/>
            <a:chExt cx="2247990" cy="419195"/>
          </a:xfrm>
        </p:grpSpPr>
        <p:sp>
          <p:nvSpPr>
            <p:cNvPr id="40" name="缺角矩形 39"/>
            <p:cNvSpPr/>
            <p:nvPr/>
          </p:nvSpPr>
          <p:spPr>
            <a:xfrm rot="3000000">
              <a:off x="4021489" y="597564"/>
              <a:ext cx="419195" cy="418816"/>
            </a:xfrm>
            <a:prstGeom prst="plaque">
              <a:avLst/>
            </a:prstGeom>
            <a:solidFill>
              <a:srgbClr val="00B9FA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41" name="缺角矩形 40"/>
            <p:cNvSpPr/>
            <p:nvPr/>
          </p:nvSpPr>
          <p:spPr>
            <a:xfrm rot="3000000">
              <a:off x="4478782" y="597565"/>
              <a:ext cx="419195" cy="418815"/>
            </a:xfrm>
            <a:prstGeom prst="plaque">
              <a:avLst/>
            </a:prstGeom>
            <a:solidFill>
              <a:srgbClr val="FFBF53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42" name="缺角矩形 41"/>
            <p:cNvSpPr/>
            <p:nvPr/>
          </p:nvSpPr>
          <p:spPr>
            <a:xfrm rot="3000000">
              <a:off x="4936077" y="597564"/>
              <a:ext cx="419195" cy="418816"/>
            </a:xfrm>
            <a:prstGeom prst="plaque">
              <a:avLst/>
            </a:prstGeom>
            <a:solidFill>
              <a:srgbClr val="00B05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43" name="缺角矩形 42"/>
            <p:cNvSpPr/>
            <p:nvPr/>
          </p:nvSpPr>
          <p:spPr>
            <a:xfrm rot="3000000">
              <a:off x="3564194" y="597565"/>
              <a:ext cx="419195" cy="418815"/>
            </a:xfrm>
            <a:prstGeom prst="plaque">
              <a:avLst/>
            </a:prstGeom>
            <a:solidFill>
              <a:srgbClr val="F07474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44" name="缺角矩形 43"/>
            <p:cNvSpPr/>
            <p:nvPr/>
          </p:nvSpPr>
          <p:spPr>
            <a:xfrm rot="3000000">
              <a:off x="5393369" y="597565"/>
              <a:ext cx="419195" cy="418815"/>
            </a:xfrm>
            <a:prstGeom prst="plaque">
              <a:avLst/>
            </a:prstGeom>
            <a:solidFill>
              <a:srgbClr val="FFBF53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</p:grpSp>
      <p:sp>
        <p:nvSpPr>
          <p:cNvPr id="45" name="TextBox 15"/>
          <p:cNvSpPr txBox="1"/>
          <p:nvPr/>
        </p:nvSpPr>
        <p:spPr>
          <a:xfrm>
            <a:off x="3184208" y="552782"/>
            <a:ext cx="2479675" cy="477054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dist" eaLnBrk="0" hangingPunct="0"/>
            <a:r>
              <a:rPr lang="zh-CN" altLang="en-US" sz="2500" b="1" dirty="0">
                <a:solidFill>
                  <a:sysClr val="window" lastClr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基础巩固题</a:t>
            </a:r>
            <a:endParaRPr lang="en-US" altLang="zh-CN" sz="2500" b="1" dirty="0">
              <a:solidFill>
                <a:sysClr val="window" lastClr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矩形 6"/>
          <p:cNvSpPr/>
          <p:nvPr/>
        </p:nvSpPr>
        <p:spPr>
          <a:xfrm>
            <a:off x="259556" y="521467"/>
            <a:ext cx="8488204" cy="1753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我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国许多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城乡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地区进行家庭供电线路的改造，主要内容是把电线换成更粗的，电能表换成标定电流更大的，请你说一说这种改造的必要性。 </a:t>
            </a:r>
          </a:p>
        </p:txBody>
      </p:sp>
      <p:pic>
        <p:nvPicPr>
          <p:cNvPr id="37892" name="图片 37891" descr="供电线路增容改造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368" y="2309546"/>
            <a:ext cx="3379170" cy="1966677"/>
          </a:xfrm>
          <a:prstGeom prst="rect">
            <a:avLst/>
          </a:prstGeom>
          <a:noFill/>
          <a:ln w="19050" cap="flat" cmpd="sng">
            <a:solidFill>
              <a:schemeClr val="bg2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2699999" algn="ctr" rotWithShape="0">
              <a:srgbClr val="808080">
                <a:alpha val="50000"/>
              </a:srgbClr>
            </a:outerShdw>
          </a:effectLst>
        </p:spPr>
      </p:pic>
      <p:pic>
        <p:nvPicPr>
          <p:cNvPr id="37893" name="图片 37892" descr="供电线路增容改造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4900" y="2310977"/>
            <a:ext cx="3070458" cy="1985562"/>
          </a:xfrm>
          <a:prstGeom prst="rect">
            <a:avLst/>
          </a:prstGeom>
          <a:noFill/>
          <a:ln w="19050" cap="flat" cmpd="sng">
            <a:solidFill>
              <a:schemeClr val="bg2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2699999" algn="ctr" rotWithShape="0">
              <a:srgbClr val="808080">
                <a:alpha val="50000"/>
              </a:srgbClr>
            </a:outerShdw>
          </a:effectLst>
        </p:spPr>
      </p:pic>
      <p:pic>
        <p:nvPicPr>
          <p:cNvPr id="37894" name="图片 37893" descr="电能表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4056" y="2310977"/>
            <a:ext cx="1521619" cy="2077640"/>
          </a:xfrm>
          <a:prstGeom prst="rect">
            <a:avLst/>
          </a:prstGeom>
          <a:noFill/>
          <a:ln w="19050" cap="flat" cmpd="sng">
            <a:solidFill>
              <a:schemeClr val="bg2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2699999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196441" y="1188271"/>
            <a:ext cx="8618696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2. 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近年来许多重大火灾都是因为线路故障引发的，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线路故障的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一个原因是连接处接触不良。与连接完好相比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接触不良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处的阻值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_______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（填“增大”“减小”或“不变”），在该处消耗的电功率将变大，会造成局部过热，引发火灾。另一个原因是线路严重老化，通电时导线之间容易发生短路。导线中电流过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________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，酿成火灾。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14375" y="2383045"/>
            <a:ext cx="79502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增大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36575" y="3975124"/>
            <a:ext cx="48895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大</a:t>
            </a:r>
          </a:p>
        </p:txBody>
      </p:sp>
      <p:grpSp>
        <p:nvGrpSpPr>
          <p:cNvPr id="9" name="组合 1"/>
          <p:cNvGrpSpPr>
            <a:grpSpLocks noChangeAspect="1"/>
          </p:cNvGrpSpPr>
          <p:nvPr/>
        </p:nvGrpSpPr>
        <p:grpSpPr>
          <a:xfrm>
            <a:off x="3219133" y="627729"/>
            <a:ext cx="2411412" cy="450850"/>
            <a:chOff x="3564387" y="597378"/>
            <a:chExt cx="2247990" cy="419195"/>
          </a:xfrm>
        </p:grpSpPr>
        <p:sp>
          <p:nvSpPr>
            <p:cNvPr id="13" name="缺角矩形 12"/>
            <p:cNvSpPr/>
            <p:nvPr/>
          </p:nvSpPr>
          <p:spPr>
            <a:xfrm rot="3000000">
              <a:off x="4021489" y="597564"/>
              <a:ext cx="419195" cy="418816"/>
            </a:xfrm>
            <a:prstGeom prst="plaque">
              <a:avLst/>
            </a:prstGeom>
            <a:solidFill>
              <a:srgbClr val="00B9FA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14" name="缺角矩形 13"/>
            <p:cNvSpPr/>
            <p:nvPr/>
          </p:nvSpPr>
          <p:spPr>
            <a:xfrm rot="3000000">
              <a:off x="4478782" y="597565"/>
              <a:ext cx="419195" cy="418815"/>
            </a:xfrm>
            <a:prstGeom prst="plaque">
              <a:avLst/>
            </a:prstGeom>
            <a:solidFill>
              <a:srgbClr val="FFBF53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15" name="缺角矩形 14"/>
            <p:cNvSpPr/>
            <p:nvPr/>
          </p:nvSpPr>
          <p:spPr>
            <a:xfrm rot="3000000">
              <a:off x="4936077" y="597564"/>
              <a:ext cx="419195" cy="418816"/>
            </a:xfrm>
            <a:prstGeom prst="plaque">
              <a:avLst/>
            </a:prstGeom>
            <a:solidFill>
              <a:srgbClr val="00B05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16" name="缺角矩形 15"/>
            <p:cNvSpPr/>
            <p:nvPr/>
          </p:nvSpPr>
          <p:spPr>
            <a:xfrm rot="3000000">
              <a:off x="3564194" y="597565"/>
              <a:ext cx="419195" cy="418815"/>
            </a:xfrm>
            <a:prstGeom prst="plaque">
              <a:avLst/>
            </a:prstGeom>
            <a:solidFill>
              <a:srgbClr val="F07474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17" name="缺角矩形 16"/>
            <p:cNvSpPr/>
            <p:nvPr/>
          </p:nvSpPr>
          <p:spPr>
            <a:xfrm rot="3000000">
              <a:off x="5393369" y="597565"/>
              <a:ext cx="419195" cy="418815"/>
            </a:xfrm>
            <a:prstGeom prst="plaque">
              <a:avLst/>
            </a:prstGeom>
            <a:solidFill>
              <a:srgbClr val="FFBF53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</p:grpSp>
      <p:sp>
        <p:nvSpPr>
          <p:cNvPr id="18" name="TextBox 15"/>
          <p:cNvSpPr txBox="1"/>
          <p:nvPr/>
        </p:nvSpPr>
        <p:spPr>
          <a:xfrm>
            <a:off x="3184208" y="584866"/>
            <a:ext cx="2479675" cy="477054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dist" eaLnBrk="0" hangingPunct="0"/>
            <a:r>
              <a:rPr lang="zh-CN" altLang="en-US" sz="2500" b="1" dirty="0">
                <a:solidFill>
                  <a:sysClr val="window" lastClr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基础巩固题</a:t>
            </a:r>
            <a:endParaRPr lang="en-US" altLang="zh-CN" sz="2500" b="1" dirty="0">
              <a:solidFill>
                <a:sysClr val="window" lastClr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52230" y="1178091"/>
            <a:ext cx="8579168" cy="2676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3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.</a:t>
            </a:r>
            <a:r>
              <a:rPr lang="zh-CN" altLang="en-US" sz="2800" b="1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 小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雨家的空气开关发生了跳闸，则一定是电路中 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（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　　）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A．发生了断路                          </a:t>
            </a:r>
            <a:r>
              <a:rPr lang="zh-CN" altLang="en-US" sz="2800" b="1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B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．用电器电阻过大 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C．电压高于220V                     D．总电流过大 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032074" y="1985153"/>
            <a:ext cx="534121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D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 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  <a:sym typeface="+mn-ea"/>
            </a:endParaRPr>
          </a:p>
        </p:txBody>
      </p:sp>
      <p:grpSp>
        <p:nvGrpSpPr>
          <p:cNvPr id="15" name="组合 1"/>
          <p:cNvGrpSpPr>
            <a:grpSpLocks noChangeAspect="1"/>
          </p:cNvGrpSpPr>
          <p:nvPr/>
        </p:nvGrpSpPr>
        <p:grpSpPr>
          <a:xfrm>
            <a:off x="3227154" y="627729"/>
            <a:ext cx="2411412" cy="450850"/>
            <a:chOff x="3564387" y="597378"/>
            <a:chExt cx="2247990" cy="419195"/>
          </a:xfrm>
        </p:grpSpPr>
        <p:sp>
          <p:nvSpPr>
            <p:cNvPr id="16" name="缺角矩形 15"/>
            <p:cNvSpPr/>
            <p:nvPr/>
          </p:nvSpPr>
          <p:spPr>
            <a:xfrm rot="3000000">
              <a:off x="4021489" y="597564"/>
              <a:ext cx="419195" cy="418816"/>
            </a:xfrm>
            <a:prstGeom prst="plaque">
              <a:avLst/>
            </a:prstGeom>
            <a:solidFill>
              <a:srgbClr val="00B9FA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17" name="缺角矩形 16"/>
            <p:cNvSpPr/>
            <p:nvPr/>
          </p:nvSpPr>
          <p:spPr>
            <a:xfrm rot="3000000">
              <a:off x="4478782" y="597565"/>
              <a:ext cx="419195" cy="418815"/>
            </a:xfrm>
            <a:prstGeom prst="plaque">
              <a:avLst/>
            </a:prstGeom>
            <a:solidFill>
              <a:srgbClr val="FFBF53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18" name="缺角矩形 17"/>
            <p:cNvSpPr/>
            <p:nvPr/>
          </p:nvSpPr>
          <p:spPr>
            <a:xfrm rot="3000000">
              <a:off x="4936077" y="597564"/>
              <a:ext cx="419195" cy="418816"/>
            </a:xfrm>
            <a:prstGeom prst="plaque">
              <a:avLst/>
            </a:prstGeom>
            <a:solidFill>
              <a:srgbClr val="00B05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19" name="缺角矩形 18"/>
            <p:cNvSpPr/>
            <p:nvPr/>
          </p:nvSpPr>
          <p:spPr>
            <a:xfrm rot="3000000">
              <a:off x="3564194" y="597565"/>
              <a:ext cx="419195" cy="418815"/>
            </a:xfrm>
            <a:prstGeom prst="plaque">
              <a:avLst/>
            </a:prstGeom>
            <a:solidFill>
              <a:srgbClr val="F07474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20" name="缺角矩形 19"/>
            <p:cNvSpPr/>
            <p:nvPr/>
          </p:nvSpPr>
          <p:spPr>
            <a:xfrm rot="3000000">
              <a:off x="5393369" y="597565"/>
              <a:ext cx="419195" cy="418815"/>
            </a:xfrm>
            <a:prstGeom prst="plaque">
              <a:avLst/>
            </a:prstGeom>
            <a:solidFill>
              <a:srgbClr val="FFBF53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</p:grpSp>
      <p:sp>
        <p:nvSpPr>
          <p:cNvPr id="21" name="TextBox 15"/>
          <p:cNvSpPr txBox="1"/>
          <p:nvPr/>
        </p:nvSpPr>
        <p:spPr>
          <a:xfrm>
            <a:off x="3192229" y="584866"/>
            <a:ext cx="2479675" cy="477054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dist" eaLnBrk="0" hangingPunct="0"/>
            <a:r>
              <a:rPr lang="zh-CN" altLang="en-US" sz="2500" b="1" dirty="0">
                <a:solidFill>
                  <a:sysClr val="window" lastClr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基础巩固题</a:t>
            </a:r>
            <a:endParaRPr lang="en-US" altLang="zh-CN" sz="2500" b="1" dirty="0">
              <a:solidFill>
                <a:sysClr val="window" lastClr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23563" y="993765"/>
            <a:ext cx="8749665" cy="39703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4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.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 随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着生活水平的提高，家用电器越来越多，使用时若出现如图所示情形，会导致连接插座的导线发热，下列做法可行的是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（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　　）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A．在保险盒中更换更粗的保险丝 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B．减少同时使用大功率用电器 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C．在该插座上再插入一个插座供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其他用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电器使用 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D．不需理会继续使用 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17571" y="2231956"/>
            <a:ext cx="466794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B 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508" y="2288083"/>
            <a:ext cx="1986439" cy="1702661"/>
          </a:xfrm>
          <a:prstGeom prst="rect">
            <a:avLst/>
          </a:prstGeom>
        </p:spPr>
      </p:pic>
      <p:grpSp>
        <p:nvGrpSpPr>
          <p:cNvPr id="15" name="组合 1"/>
          <p:cNvGrpSpPr>
            <a:grpSpLocks noChangeAspect="1"/>
          </p:cNvGrpSpPr>
          <p:nvPr/>
        </p:nvGrpSpPr>
        <p:grpSpPr>
          <a:xfrm>
            <a:off x="3219133" y="515435"/>
            <a:ext cx="2411412" cy="450850"/>
            <a:chOff x="3564387" y="597378"/>
            <a:chExt cx="2247990" cy="419195"/>
          </a:xfrm>
        </p:grpSpPr>
        <p:sp>
          <p:nvSpPr>
            <p:cNvPr id="16" name="缺角矩形 15"/>
            <p:cNvSpPr/>
            <p:nvPr/>
          </p:nvSpPr>
          <p:spPr>
            <a:xfrm rot="3000000">
              <a:off x="4021489" y="597564"/>
              <a:ext cx="419195" cy="418816"/>
            </a:xfrm>
            <a:prstGeom prst="plaque">
              <a:avLst/>
            </a:prstGeom>
            <a:solidFill>
              <a:srgbClr val="00B9FA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17" name="缺角矩形 16"/>
            <p:cNvSpPr/>
            <p:nvPr/>
          </p:nvSpPr>
          <p:spPr>
            <a:xfrm rot="3000000">
              <a:off x="4478782" y="597565"/>
              <a:ext cx="419195" cy="418815"/>
            </a:xfrm>
            <a:prstGeom prst="plaque">
              <a:avLst/>
            </a:prstGeom>
            <a:solidFill>
              <a:srgbClr val="FFBF53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18" name="缺角矩形 17"/>
            <p:cNvSpPr/>
            <p:nvPr/>
          </p:nvSpPr>
          <p:spPr>
            <a:xfrm rot="3000000">
              <a:off x="4936077" y="597564"/>
              <a:ext cx="419195" cy="418816"/>
            </a:xfrm>
            <a:prstGeom prst="plaque">
              <a:avLst/>
            </a:prstGeom>
            <a:solidFill>
              <a:srgbClr val="00B05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19" name="缺角矩形 18"/>
            <p:cNvSpPr/>
            <p:nvPr/>
          </p:nvSpPr>
          <p:spPr>
            <a:xfrm rot="3000000">
              <a:off x="3564194" y="597565"/>
              <a:ext cx="419195" cy="418815"/>
            </a:xfrm>
            <a:prstGeom prst="plaque">
              <a:avLst/>
            </a:prstGeom>
            <a:solidFill>
              <a:srgbClr val="F07474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20" name="缺角矩形 19"/>
            <p:cNvSpPr/>
            <p:nvPr/>
          </p:nvSpPr>
          <p:spPr>
            <a:xfrm rot="3000000">
              <a:off x="5393369" y="597565"/>
              <a:ext cx="419195" cy="418815"/>
            </a:xfrm>
            <a:prstGeom prst="plaque">
              <a:avLst/>
            </a:prstGeom>
            <a:solidFill>
              <a:srgbClr val="FFBF53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</p:grpSp>
      <p:sp>
        <p:nvSpPr>
          <p:cNvPr id="21" name="TextBox 15"/>
          <p:cNvSpPr txBox="1"/>
          <p:nvPr/>
        </p:nvSpPr>
        <p:spPr>
          <a:xfrm>
            <a:off x="3184208" y="472572"/>
            <a:ext cx="2479675" cy="477054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dist" eaLnBrk="0" hangingPunct="0"/>
            <a:r>
              <a:rPr lang="zh-CN" altLang="en-US" sz="2500" b="1" dirty="0">
                <a:solidFill>
                  <a:sysClr val="window" lastClr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基础巩固题</a:t>
            </a:r>
            <a:endParaRPr lang="en-US" altLang="zh-CN" sz="2500" b="1" dirty="0">
              <a:solidFill>
                <a:sysClr val="window" lastClr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04324" y="1045819"/>
            <a:ext cx="7990523" cy="414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l"/>
            <a:r>
              <a:rPr lang="zh-CN" sz="2100" b="1" dirty="0" smtClean="0">
                <a:latin typeface="楷体" panose="02010609060101010101" charset="-122"/>
                <a:ea typeface="楷体" panose="02010609060101010101" charset="-122"/>
              </a:rPr>
              <a:t>小</a:t>
            </a:r>
            <a:r>
              <a:rPr lang="zh-CN" sz="2100" b="1" dirty="0">
                <a:latin typeface="楷体" panose="02010609060101010101" charset="-122"/>
                <a:ea typeface="楷体" panose="02010609060101010101" charset="-122"/>
              </a:rPr>
              <a:t>明按老师要求，对自家电器进行了</a:t>
            </a:r>
            <a:r>
              <a:rPr lang="zh-CN" sz="21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精心</a:t>
            </a:r>
            <a:r>
              <a:rPr lang="zh-CN" sz="2100" b="1" dirty="0">
                <a:latin typeface="楷体" panose="02010609060101010101" charset="-122"/>
                <a:ea typeface="楷体" panose="02010609060101010101" charset="-122"/>
              </a:rPr>
              <a:t>调查，结果如下：</a:t>
            </a:r>
            <a:endParaRPr lang="zh-CN" altLang="en-US" sz="21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graphicFrame>
        <p:nvGraphicFramePr>
          <p:cNvPr id="4" name="表格 3"/>
          <p:cNvGraphicFramePr/>
          <p:nvPr>
            <p:extLst>
              <p:ext uri="{D42A27DB-BD31-4B8C-83A1-F6EECF244321}">
                <p14:modId xmlns:p14="http://schemas.microsoft.com/office/powerpoint/2010/main" val="1073692674"/>
              </p:ext>
            </p:extLst>
          </p:nvPr>
        </p:nvGraphicFramePr>
        <p:xfrm>
          <a:off x="252413" y="1611604"/>
          <a:ext cx="8608695" cy="16754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0580"/>
                <a:gridCol w="718185"/>
                <a:gridCol w="945515"/>
                <a:gridCol w="829945"/>
                <a:gridCol w="766445"/>
                <a:gridCol w="860425"/>
                <a:gridCol w="1473835"/>
                <a:gridCol w="2183765"/>
              </a:tblGrid>
              <a:tr h="619760">
                <a:tc gridSpan="5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1" dirty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ea typeface="楷体" panose="02010609060101010101" charset="-122"/>
                          <a:cs typeface="Times New Roman" panose="02020603050405020304" pitchFamily="18" charset="0"/>
                        </a:rPr>
                        <a:t>现有家用电器</a:t>
                      </a:r>
                      <a:endParaRPr lang="en-US" altLang="en-US" sz="1800" b="1" dirty="0">
                        <a:solidFill>
                          <a:srgbClr val="333333"/>
                        </a:solidFill>
                        <a:latin typeface="Times New Roman" panose="02020603050405020304" pitchFamily="18" charset="0"/>
                        <a:ea typeface="楷体" panose="02010609060101010101" charset="-122"/>
                        <a:cs typeface="Times New Roman" panose="02020603050405020304" pitchFamily="18" charset="0"/>
                      </a:endParaRPr>
                    </a:p>
                  </a:txBody>
                  <a:tcPr marL="35718" marR="35718" marT="35718" marB="35718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1" dirty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ea typeface="楷体" panose="02010609060101010101" charset="-122"/>
                          <a:cs typeface="Times New Roman" panose="02020603050405020304" pitchFamily="18" charset="0"/>
                        </a:rPr>
                        <a:t>电能表铭牌</a:t>
                      </a:r>
                      <a:endParaRPr lang="en-US" altLang="en-US" sz="1800" b="1" dirty="0">
                        <a:solidFill>
                          <a:srgbClr val="333333"/>
                        </a:solidFill>
                        <a:latin typeface="Times New Roman" panose="02020603050405020304" pitchFamily="18" charset="0"/>
                        <a:ea typeface="楷体" panose="02010609060101010101" charset="-122"/>
                        <a:cs typeface="Times New Roman" panose="02020603050405020304" pitchFamily="18" charset="0"/>
                      </a:endParaRPr>
                    </a:p>
                  </a:txBody>
                  <a:tcPr marL="35718" marR="35718" marT="35718" marB="35718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1" dirty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ea typeface="楷体" panose="02010609060101010101" charset="-122"/>
                          <a:cs typeface="Times New Roman" panose="02020603050405020304" pitchFamily="18" charset="0"/>
                        </a:rPr>
                        <a:t>干路空气开关额定电流</a:t>
                      </a:r>
                      <a:endParaRPr lang="en-US" altLang="en-US" sz="1800" b="1" dirty="0">
                        <a:solidFill>
                          <a:srgbClr val="333333"/>
                        </a:solidFill>
                        <a:latin typeface="Times New Roman" panose="02020603050405020304" pitchFamily="18" charset="0"/>
                        <a:ea typeface="楷体" panose="02010609060101010101" charset="-122"/>
                        <a:cs typeface="Times New Roman" panose="02020603050405020304" pitchFamily="18" charset="0"/>
                      </a:endParaRPr>
                    </a:p>
                  </a:txBody>
                  <a:tcPr marL="35718" marR="35718" marT="35718" marB="35718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1" dirty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ea typeface="楷体" panose="02010609060101010101" charset="-122"/>
                          <a:cs typeface="Times New Roman" panose="02020603050405020304" pitchFamily="18" charset="0"/>
                        </a:rPr>
                        <a:t>干路电线规格和额定电流</a:t>
                      </a:r>
                      <a:endParaRPr lang="en-US" altLang="en-US" sz="1800" b="1" dirty="0">
                        <a:solidFill>
                          <a:srgbClr val="333333"/>
                        </a:solidFill>
                        <a:latin typeface="Times New Roman" panose="02020603050405020304" pitchFamily="18" charset="0"/>
                        <a:ea typeface="楷体" panose="02010609060101010101" charset="-122"/>
                        <a:cs typeface="Times New Roman" panose="02020603050405020304" pitchFamily="18" charset="0"/>
                      </a:endParaRPr>
                    </a:p>
                  </a:txBody>
                  <a:tcPr marL="35718" marR="35718" marT="35718" marB="35718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373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1" dirty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ea typeface="楷体" panose="02010609060101010101" charset="-122"/>
                          <a:cs typeface="Times New Roman" panose="02020603050405020304" pitchFamily="18" charset="0"/>
                        </a:rPr>
                        <a:t>电视机1台</a:t>
                      </a:r>
                      <a:endParaRPr lang="en-US" altLang="en-US" sz="1800" b="1" dirty="0">
                        <a:solidFill>
                          <a:srgbClr val="333333"/>
                        </a:solidFill>
                        <a:latin typeface="Times New Roman" panose="02020603050405020304" pitchFamily="18" charset="0"/>
                        <a:ea typeface="楷体" panose="02010609060101010101" charset="-122"/>
                        <a:cs typeface="Times New Roman" panose="02020603050405020304" pitchFamily="18" charset="0"/>
                      </a:endParaRPr>
                    </a:p>
                  </a:txBody>
                  <a:tcPr marL="35718" marR="35718" marT="35718" marB="35718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1" dirty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ea typeface="楷体" panose="02010609060101010101" charset="-122"/>
                          <a:cs typeface="Times New Roman" panose="02020603050405020304" pitchFamily="18" charset="0"/>
                        </a:rPr>
                        <a:t>电灯</a:t>
                      </a:r>
                    </a:p>
                    <a:p>
                      <a:pPr indent="0" algn="ctr">
                        <a:buNone/>
                      </a:pPr>
                      <a:r>
                        <a:rPr lang="en-US" sz="1800" b="1" dirty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ea typeface="楷体" panose="02010609060101010101" charset="-122"/>
                          <a:cs typeface="Times New Roman" panose="02020603050405020304" pitchFamily="18" charset="0"/>
                        </a:rPr>
                        <a:t>5盏</a:t>
                      </a:r>
                      <a:endParaRPr lang="en-US" altLang="en-US" sz="1800" b="1" dirty="0">
                        <a:solidFill>
                          <a:srgbClr val="333333"/>
                        </a:solidFill>
                        <a:latin typeface="Times New Roman" panose="02020603050405020304" pitchFamily="18" charset="0"/>
                        <a:ea typeface="楷体" panose="02010609060101010101" charset="-122"/>
                        <a:cs typeface="Times New Roman" panose="02020603050405020304" pitchFamily="18" charset="0"/>
                      </a:endParaRPr>
                    </a:p>
                  </a:txBody>
                  <a:tcPr marL="35718" marR="35718" marT="35718" marB="35718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1" dirty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ea typeface="楷体" panose="02010609060101010101" charset="-122"/>
                          <a:cs typeface="Times New Roman" panose="02020603050405020304" pitchFamily="18" charset="0"/>
                        </a:rPr>
                        <a:t>电热水器1台</a:t>
                      </a:r>
                      <a:endParaRPr lang="en-US" altLang="en-US" sz="1800" b="1" dirty="0">
                        <a:solidFill>
                          <a:srgbClr val="333333"/>
                        </a:solidFill>
                        <a:latin typeface="Times New Roman" panose="02020603050405020304" pitchFamily="18" charset="0"/>
                        <a:ea typeface="楷体" panose="02010609060101010101" charset="-122"/>
                        <a:cs typeface="Times New Roman" panose="02020603050405020304" pitchFamily="18" charset="0"/>
                      </a:endParaRPr>
                    </a:p>
                  </a:txBody>
                  <a:tcPr marL="35718" marR="35718" marT="35718" marB="35718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1" dirty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ea typeface="楷体" panose="02010609060101010101" charset="-122"/>
                          <a:cs typeface="Times New Roman" panose="02020603050405020304" pitchFamily="18" charset="0"/>
                        </a:rPr>
                        <a:t>洗衣机1台</a:t>
                      </a:r>
                      <a:endParaRPr lang="en-US" altLang="en-US" sz="1800" b="1" dirty="0">
                        <a:solidFill>
                          <a:srgbClr val="333333"/>
                        </a:solidFill>
                        <a:latin typeface="Times New Roman" panose="02020603050405020304" pitchFamily="18" charset="0"/>
                        <a:ea typeface="楷体" panose="02010609060101010101" charset="-122"/>
                        <a:cs typeface="Times New Roman" panose="02020603050405020304" pitchFamily="18" charset="0"/>
                      </a:endParaRPr>
                    </a:p>
                  </a:txBody>
                  <a:tcPr marL="35718" marR="35718" marT="35718" marB="35718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1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ea typeface="楷体" panose="02010609060101010101" charset="-122"/>
                          <a:cs typeface="Times New Roman" panose="02020603050405020304" pitchFamily="18" charset="0"/>
                        </a:rPr>
                        <a:t>电冰箱1台</a:t>
                      </a:r>
                      <a:endParaRPr lang="en-US" altLang="en-US" sz="1800" b="1">
                        <a:solidFill>
                          <a:srgbClr val="333333"/>
                        </a:solidFill>
                        <a:latin typeface="Times New Roman" panose="02020603050405020304" pitchFamily="18" charset="0"/>
                        <a:ea typeface="楷体" panose="02010609060101010101" charset="-122"/>
                        <a:cs typeface="Times New Roman" panose="02020603050405020304" pitchFamily="18" charset="0"/>
                      </a:endParaRPr>
                    </a:p>
                  </a:txBody>
                  <a:tcPr marL="35718" marR="35718" marT="35718" marB="35718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1" dirty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ea typeface="楷体" panose="02010609060101010101" charset="-122"/>
                          <a:cs typeface="Times New Roman" panose="02020603050405020304" pitchFamily="18" charset="0"/>
                        </a:rPr>
                        <a:t>220V  10A</a:t>
                      </a:r>
                      <a:endParaRPr lang="en-US" altLang="en-US" sz="1800" b="1" dirty="0">
                        <a:solidFill>
                          <a:srgbClr val="333333"/>
                        </a:solidFill>
                        <a:latin typeface="Times New Roman" panose="02020603050405020304" pitchFamily="18" charset="0"/>
                        <a:ea typeface="楷体" panose="02010609060101010101" charset="-122"/>
                        <a:cs typeface="Times New Roman" panose="02020603050405020304" pitchFamily="18" charset="0"/>
                      </a:endParaRPr>
                    </a:p>
                  </a:txBody>
                  <a:tcPr marL="35718" marR="35718" marT="35718" marB="35718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1" dirty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ea typeface="楷体" panose="02010609060101010101" charset="-122"/>
                          <a:cs typeface="Times New Roman" panose="02020603050405020304" pitchFamily="18" charset="0"/>
                        </a:rPr>
                        <a:t>10A</a:t>
                      </a:r>
                      <a:endParaRPr lang="en-US" altLang="en-US" sz="1800" b="1" dirty="0">
                        <a:solidFill>
                          <a:srgbClr val="333333"/>
                        </a:solidFill>
                        <a:latin typeface="Times New Roman" panose="02020603050405020304" pitchFamily="18" charset="0"/>
                        <a:ea typeface="楷体" panose="02010609060101010101" charset="-122"/>
                        <a:cs typeface="Times New Roman" panose="02020603050405020304" pitchFamily="18" charset="0"/>
                      </a:endParaRPr>
                    </a:p>
                  </a:txBody>
                  <a:tcPr marL="35718" marR="35718" marT="35718" marB="35718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1" dirty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ea typeface="楷体" panose="02010609060101010101" charset="-122"/>
                          <a:cs typeface="Times New Roman" panose="02020603050405020304" pitchFamily="18" charset="0"/>
                        </a:rPr>
                        <a:t>直径3mm铜线，允许最大电流15A</a:t>
                      </a:r>
                      <a:endParaRPr lang="en-US" altLang="en-US" sz="1800" b="1" dirty="0">
                        <a:solidFill>
                          <a:srgbClr val="333333"/>
                        </a:solidFill>
                        <a:latin typeface="Times New Roman" panose="02020603050405020304" pitchFamily="18" charset="0"/>
                        <a:ea typeface="楷体" panose="02010609060101010101" charset="-122"/>
                        <a:cs typeface="Times New Roman" panose="02020603050405020304" pitchFamily="18" charset="0"/>
                      </a:endParaRPr>
                    </a:p>
                  </a:txBody>
                  <a:tcPr marL="35718" marR="35718" marT="35718" marB="35718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164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1" dirty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ea typeface="楷体" panose="02010609060101010101" charset="-122"/>
                          <a:cs typeface="Times New Roman" panose="02020603050405020304" pitchFamily="18" charset="0"/>
                        </a:rPr>
                        <a:t>300W</a:t>
                      </a:r>
                      <a:endParaRPr lang="en-US" altLang="en-US" sz="1800" b="1" dirty="0">
                        <a:solidFill>
                          <a:srgbClr val="333333"/>
                        </a:solidFill>
                        <a:latin typeface="Times New Roman" panose="02020603050405020304" pitchFamily="18" charset="0"/>
                        <a:ea typeface="楷体" panose="02010609060101010101" charset="-122"/>
                        <a:cs typeface="Times New Roman" panose="02020603050405020304" pitchFamily="18" charset="0"/>
                      </a:endParaRPr>
                    </a:p>
                  </a:txBody>
                  <a:tcPr marL="35718" marR="35718" marT="35718" marB="35718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1" dirty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ea typeface="楷体" panose="02010609060101010101" charset="-122"/>
                          <a:cs typeface="Times New Roman" panose="02020603050405020304" pitchFamily="18" charset="0"/>
                        </a:rPr>
                        <a:t>560W</a:t>
                      </a:r>
                      <a:endParaRPr lang="en-US" altLang="en-US" sz="1800" b="1" dirty="0">
                        <a:solidFill>
                          <a:srgbClr val="333333"/>
                        </a:solidFill>
                        <a:latin typeface="Times New Roman" panose="02020603050405020304" pitchFamily="18" charset="0"/>
                        <a:ea typeface="楷体" panose="02010609060101010101" charset="-122"/>
                        <a:cs typeface="Times New Roman" panose="02020603050405020304" pitchFamily="18" charset="0"/>
                      </a:endParaRPr>
                    </a:p>
                  </a:txBody>
                  <a:tcPr marL="35718" marR="35718" marT="35718" marB="35718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1" dirty="0" smtClean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ea typeface="楷体" panose="02010609060101010101" charset="-122"/>
                          <a:cs typeface="Times New Roman" panose="02020603050405020304" pitchFamily="18" charset="0"/>
                        </a:rPr>
                        <a:t>1 000W</a:t>
                      </a:r>
                      <a:endParaRPr lang="en-US" altLang="en-US" sz="1800" b="1" dirty="0">
                        <a:solidFill>
                          <a:srgbClr val="333333"/>
                        </a:solidFill>
                        <a:latin typeface="Times New Roman" panose="02020603050405020304" pitchFamily="18" charset="0"/>
                        <a:ea typeface="楷体" panose="02010609060101010101" charset="-122"/>
                        <a:cs typeface="Times New Roman" panose="02020603050405020304" pitchFamily="18" charset="0"/>
                      </a:endParaRPr>
                    </a:p>
                  </a:txBody>
                  <a:tcPr marL="35718" marR="35718" marT="35718" marB="35718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1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ea typeface="楷体" panose="02010609060101010101" charset="-122"/>
                          <a:cs typeface="Times New Roman" panose="02020603050405020304" pitchFamily="18" charset="0"/>
                        </a:rPr>
                        <a:t>200W</a:t>
                      </a:r>
                      <a:endParaRPr lang="en-US" altLang="en-US" sz="1800" b="1">
                        <a:solidFill>
                          <a:srgbClr val="333333"/>
                        </a:solidFill>
                        <a:latin typeface="Times New Roman" panose="02020603050405020304" pitchFamily="18" charset="0"/>
                        <a:ea typeface="楷体" panose="02010609060101010101" charset="-122"/>
                        <a:cs typeface="Times New Roman" panose="02020603050405020304" pitchFamily="18" charset="0"/>
                      </a:endParaRPr>
                    </a:p>
                  </a:txBody>
                  <a:tcPr marL="35718" marR="35718" marT="35718" marB="35718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1" dirty="0">
                          <a:solidFill>
                            <a:srgbClr val="333333"/>
                          </a:solidFill>
                          <a:latin typeface="Times New Roman" panose="02020603050405020304" pitchFamily="18" charset="0"/>
                          <a:ea typeface="楷体" panose="02010609060101010101" charset="-122"/>
                          <a:cs typeface="Times New Roman" panose="02020603050405020304" pitchFamily="18" charset="0"/>
                        </a:rPr>
                        <a:t>100W</a:t>
                      </a:r>
                      <a:endParaRPr lang="en-US" altLang="en-US" sz="1800" b="1" dirty="0">
                        <a:solidFill>
                          <a:srgbClr val="333333"/>
                        </a:solidFill>
                        <a:latin typeface="Times New Roman" panose="02020603050405020304" pitchFamily="18" charset="0"/>
                        <a:ea typeface="楷体" panose="02010609060101010101" charset="-122"/>
                        <a:cs typeface="Times New Roman" panose="02020603050405020304" pitchFamily="18" charset="0"/>
                      </a:endParaRPr>
                    </a:p>
                  </a:txBody>
                  <a:tcPr marL="35718" marR="35718" marT="35718" marB="35718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文本框 9"/>
          <p:cNvSpPr txBox="1"/>
          <p:nvPr/>
        </p:nvSpPr>
        <p:spPr>
          <a:xfrm>
            <a:off x="135731" y="3465169"/>
            <a:ext cx="8725853" cy="1383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21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（</a:t>
            </a:r>
            <a:r>
              <a:rPr lang="zh-CN" sz="21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sz="21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）只开一台电视和所有电器全部打开两种状态下，哪种状态电阻较大？</a:t>
            </a:r>
          </a:p>
          <a:p>
            <a:pPr indent="0"/>
            <a:r>
              <a:rPr lang="zh-CN" sz="21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（</a:t>
            </a:r>
            <a:r>
              <a:rPr lang="zh-CN" sz="21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sz="21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）小明家电器同时用电，电能表超负荷吗？请通过计算说明。</a:t>
            </a:r>
          </a:p>
          <a:p>
            <a:pPr indent="0"/>
            <a:r>
              <a:rPr lang="zh-CN" sz="21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（</a:t>
            </a:r>
            <a:r>
              <a:rPr lang="zh-CN" sz="21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sz="21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）电冰箱是24小时不间断工作的电器，假设电冰箱一个月工作360小时，电冰箱一个月用了多少度电？</a:t>
            </a:r>
            <a:endParaRPr lang="zh-CN" altLang="en-US" sz="2100" b="1" dirty="0"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grpSp>
        <p:nvGrpSpPr>
          <p:cNvPr id="21" name="组合 1"/>
          <p:cNvGrpSpPr>
            <a:grpSpLocks noChangeAspect="1"/>
          </p:cNvGrpSpPr>
          <p:nvPr/>
        </p:nvGrpSpPr>
        <p:grpSpPr>
          <a:xfrm>
            <a:off x="3219133" y="515435"/>
            <a:ext cx="2411412" cy="450850"/>
            <a:chOff x="3564387" y="597378"/>
            <a:chExt cx="2247990" cy="419195"/>
          </a:xfrm>
        </p:grpSpPr>
        <p:sp>
          <p:nvSpPr>
            <p:cNvPr id="22" name="缺角矩形 21"/>
            <p:cNvSpPr/>
            <p:nvPr/>
          </p:nvSpPr>
          <p:spPr>
            <a:xfrm rot="3000000">
              <a:off x="4021489" y="597564"/>
              <a:ext cx="419195" cy="418816"/>
            </a:xfrm>
            <a:prstGeom prst="plaque">
              <a:avLst/>
            </a:prstGeom>
            <a:solidFill>
              <a:srgbClr val="00B9FA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23" name="缺角矩形 22"/>
            <p:cNvSpPr/>
            <p:nvPr/>
          </p:nvSpPr>
          <p:spPr>
            <a:xfrm rot="3000000">
              <a:off x="4478782" y="597565"/>
              <a:ext cx="419195" cy="418815"/>
            </a:xfrm>
            <a:prstGeom prst="plaque">
              <a:avLst/>
            </a:prstGeom>
            <a:solidFill>
              <a:srgbClr val="FFBF53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24" name="缺角矩形 23"/>
            <p:cNvSpPr/>
            <p:nvPr/>
          </p:nvSpPr>
          <p:spPr>
            <a:xfrm rot="3000000">
              <a:off x="4936077" y="597564"/>
              <a:ext cx="419195" cy="418816"/>
            </a:xfrm>
            <a:prstGeom prst="plaque">
              <a:avLst/>
            </a:prstGeom>
            <a:solidFill>
              <a:srgbClr val="00B05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25" name="缺角矩形 24"/>
            <p:cNvSpPr/>
            <p:nvPr/>
          </p:nvSpPr>
          <p:spPr>
            <a:xfrm rot="3000000">
              <a:off x="3564194" y="597565"/>
              <a:ext cx="419195" cy="418815"/>
            </a:xfrm>
            <a:prstGeom prst="plaque">
              <a:avLst/>
            </a:prstGeom>
            <a:solidFill>
              <a:srgbClr val="F07474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26" name="缺角矩形 25"/>
            <p:cNvSpPr/>
            <p:nvPr/>
          </p:nvSpPr>
          <p:spPr>
            <a:xfrm rot="3000000">
              <a:off x="5393369" y="597565"/>
              <a:ext cx="419195" cy="418815"/>
            </a:xfrm>
            <a:prstGeom prst="plaque">
              <a:avLst/>
            </a:prstGeom>
            <a:solidFill>
              <a:srgbClr val="FFBF53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</p:grpSp>
      <p:sp>
        <p:nvSpPr>
          <p:cNvPr id="27" name="TextBox 15"/>
          <p:cNvSpPr txBox="1"/>
          <p:nvPr/>
        </p:nvSpPr>
        <p:spPr>
          <a:xfrm>
            <a:off x="3184208" y="472572"/>
            <a:ext cx="2479675" cy="477054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dist" eaLnBrk="0" hangingPunct="0"/>
            <a:r>
              <a:rPr lang="zh-CN" altLang="en-US" sz="2500" b="1" dirty="0">
                <a:solidFill>
                  <a:sysClr val="window" lastClr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能力提</a:t>
            </a:r>
            <a:r>
              <a:rPr lang="zh-CN" altLang="en-US" sz="2500" b="1" dirty="0" smtClean="0">
                <a:solidFill>
                  <a:sysClr val="window" lastClr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升题</a:t>
            </a:r>
            <a:endParaRPr lang="en-US" altLang="zh-CN" sz="2500" b="1" dirty="0">
              <a:solidFill>
                <a:sysClr val="window" lastClr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82956" y="687675"/>
            <a:ext cx="8565833" cy="374871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10000"/>
              </a:lnSpc>
            </a:pPr>
            <a:r>
              <a:rPr lang="zh-CN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解：</a:t>
            </a:r>
            <a:r>
              <a:rPr 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（1）家庭电路的连接方式为并联，因并联电路中总电阻的倒数等于各分电阻倒数之和，即电阻越并越小、小于任何一个分电阻，所以，只开一台电视时，电路中的总电阻大；</a:t>
            </a:r>
          </a:p>
          <a:p>
            <a:pPr indent="0">
              <a:lnSpc>
                <a:spcPct val="110000"/>
              </a:lnSpc>
            </a:pPr>
            <a:r>
              <a:rPr lang="en-US" alt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2）电能表允许家庭用电器同时工作的总功率</a:t>
            </a:r>
            <a:r>
              <a:rPr 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</a:p>
          <a:p>
            <a:pPr indent="0">
              <a:lnSpc>
                <a:spcPct val="110000"/>
              </a:lnSpc>
            </a:pP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</a:t>
            </a:r>
            <a:r>
              <a:rPr lang="zh-CN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UI</a:t>
            </a:r>
            <a:r>
              <a:rPr 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=220V×10A=</a:t>
            </a:r>
            <a:r>
              <a:rPr 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200W</a:t>
            </a:r>
            <a:endParaRPr 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0">
              <a:lnSpc>
                <a:spcPct val="110000"/>
              </a:lnSpc>
            </a:pPr>
            <a:r>
              <a:rPr lang="en-US" alt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</a:t>
            </a:r>
            <a:r>
              <a:rPr 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明家电器同时用电时总功率</a:t>
            </a:r>
            <a:r>
              <a:rPr 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sz="2400" b="1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0">
              <a:lnSpc>
                <a:spcPct val="110000"/>
              </a:lnSpc>
            </a:pP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′=</a:t>
            </a:r>
            <a:r>
              <a:rPr 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300W+560W×5+1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000W+200W+100W=4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400W</a:t>
            </a:r>
            <a:endParaRPr lang="en-US" altLang="zh-CN" sz="2400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0">
              <a:lnSpc>
                <a:spcPct val="11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</a:t>
            </a:r>
            <a:r>
              <a:rPr lang="zh-CN" sz="2400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zh-CN" sz="2400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′，所</a:t>
            </a:r>
            <a:r>
              <a:rPr 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以，电能表超负荷</a:t>
            </a:r>
            <a:r>
              <a:rPr 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en-US" altLang="zh-CN" sz="2400" b="1" dirty="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0">
              <a:lnSpc>
                <a:spcPct val="11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3）由            </a:t>
            </a:r>
            <a:r>
              <a:rPr 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可得</a:t>
            </a:r>
            <a:r>
              <a:rPr 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，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电冰箱一个月用的电：</a:t>
            </a:r>
          </a:p>
        </p:txBody>
      </p:sp>
      <p:sp>
        <p:nvSpPr>
          <p:cNvPr id="101" name="文本框 100"/>
          <p:cNvSpPr txBox="1"/>
          <p:nvPr/>
        </p:nvSpPr>
        <p:spPr>
          <a:xfrm>
            <a:off x="1048787" y="4436395"/>
            <a:ext cx="644779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en-US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″</a:t>
            </a:r>
            <a:r>
              <a:rPr lang="en-US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sz="24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100×10</a:t>
            </a:r>
            <a:r>
              <a:rPr lang="en-US" sz="2400" b="1" baseline="300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-3</a:t>
            </a:r>
            <a:r>
              <a:rPr 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kW×360h</a:t>
            </a:r>
            <a:r>
              <a:rPr 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=36kW‧h=36度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对象 -21474826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996903"/>
              </p:ext>
            </p:extLst>
          </p:nvPr>
        </p:nvGraphicFramePr>
        <p:xfrm>
          <a:off x="2223083" y="3878504"/>
          <a:ext cx="796953" cy="6271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1" name="Equation" r:id="rId3" imgW="774360" imgH="609480" progId="Equation.DSMT4">
                  <p:embed/>
                </p:oleObj>
              </mc:Choice>
              <mc:Fallback>
                <p:oleObj name="Equation" r:id="rId3" imgW="774360" imgH="609480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23083" y="3878504"/>
                        <a:ext cx="796953" cy="627126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uiExpand="1" build="p"/>
      <p:bldP spid="10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矩形 23558"/>
          <p:cNvSpPr/>
          <p:nvPr/>
        </p:nvSpPr>
        <p:spPr>
          <a:xfrm>
            <a:off x="2780030" y="633730"/>
            <a:ext cx="2882900" cy="4603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anchor="t">
            <a:spAutoFit/>
          </a:bodyPr>
          <a:lstStyle/>
          <a:p>
            <a:pPr>
              <a:buClrTx/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用电器总功率过大</a:t>
            </a:r>
          </a:p>
        </p:txBody>
      </p:sp>
      <p:sp>
        <p:nvSpPr>
          <p:cNvPr id="23560" name="矩形 23559"/>
          <p:cNvSpPr/>
          <p:nvPr/>
        </p:nvSpPr>
        <p:spPr>
          <a:xfrm>
            <a:off x="1544955" y="1094105"/>
            <a:ext cx="811530" cy="46037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anchor="t">
            <a:spAutoFit/>
          </a:bodyPr>
          <a:lstStyle/>
          <a:p>
            <a:pPr>
              <a:buClrTx/>
            </a:pP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原因</a:t>
            </a:r>
          </a:p>
        </p:txBody>
      </p:sp>
      <p:sp>
        <p:nvSpPr>
          <p:cNvPr id="23568" name="左大括号 23567"/>
          <p:cNvSpPr/>
          <p:nvPr/>
        </p:nvSpPr>
        <p:spPr>
          <a:xfrm>
            <a:off x="1279525" y="1194435"/>
            <a:ext cx="285115" cy="2007870"/>
          </a:xfrm>
          <a:prstGeom prst="leftBrace">
            <a:avLst>
              <a:gd name="adj1" fmla="val 31818"/>
              <a:gd name="adj2" fmla="val 50000"/>
            </a:avLst>
          </a:prstGeom>
          <a:noFill/>
          <a:ln w="28575" cap="flat" cmpd="sng">
            <a:solidFill>
              <a:srgbClr val="990033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sz="24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3496" name="矩形 63495"/>
          <p:cNvSpPr/>
          <p:nvPr/>
        </p:nvSpPr>
        <p:spPr>
          <a:xfrm>
            <a:off x="4628515" y="1994836"/>
            <a:ext cx="4274853" cy="82994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anchor="t">
            <a:spAutoFit/>
          </a:bodyPr>
          <a:lstStyle/>
          <a:p>
            <a:pPr lvl="0" algn="l">
              <a:buClrTx/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用电阻比较大、熔点比较低的铅锑合金制</a:t>
            </a:r>
            <a:r>
              <a:rPr lang="zh-CN" altLang="en-US" sz="24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成</a:t>
            </a:r>
            <a:endParaRPr lang="zh-CN" altLang="en-US" sz="24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63497" name="矩形 63496"/>
          <p:cNvSpPr/>
          <p:nvPr/>
        </p:nvSpPr>
        <p:spPr>
          <a:xfrm>
            <a:off x="2780030" y="1554480"/>
            <a:ext cx="1537335" cy="4603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anchor="t">
            <a:spAutoFit/>
          </a:bodyPr>
          <a:lstStyle/>
          <a:p>
            <a:pPr lvl="0" algn="dist">
              <a:buClrTx/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短路</a:t>
            </a:r>
          </a:p>
        </p:txBody>
      </p:sp>
      <p:sp>
        <p:nvSpPr>
          <p:cNvPr id="63498" name="矩形 63497"/>
          <p:cNvSpPr/>
          <p:nvPr/>
        </p:nvSpPr>
        <p:spPr>
          <a:xfrm>
            <a:off x="3199631" y="3917429"/>
            <a:ext cx="800100" cy="4603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anchor="t">
            <a:spAutoFit/>
          </a:bodyPr>
          <a:lstStyle/>
          <a:p>
            <a:pPr lvl="0" algn="l">
              <a:buClrTx/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选择</a:t>
            </a:r>
          </a:p>
        </p:txBody>
      </p:sp>
      <p:sp>
        <p:nvSpPr>
          <p:cNvPr id="2" name="左大括号 1"/>
          <p:cNvSpPr/>
          <p:nvPr/>
        </p:nvSpPr>
        <p:spPr>
          <a:xfrm>
            <a:off x="2913881" y="2441891"/>
            <a:ext cx="285750" cy="1769161"/>
          </a:xfrm>
          <a:prstGeom prst="leftBrace">
            <a:avLst>
              <a:gd name="adj1" fmla="val 17673"/>
              <a:gd name="adj2" fmla="val 43628"/>
            </a:avLst>
          </a:prstGeom>
          <a:noFill/>
          <a:ln w="38100" cap="flat" cmpd="sng">
            <a:solidFill>
              <a:srgbClr val="990033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sz="24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左大括号 4"/>
          <p:cNvSpPr/>
          <p:nvPr/>
        </p:nvSpPr>
        <p:spPr>
          <a:xfrm>
            <a:off x="2482850" y="841692"/>
            <a:ext cx="285750" cy="942975"/>
          </a:xfrm>
          <a:prstGeom prst="leftBrace">
            <a:avLst>
              <a:gd name="adj1" fmla="val 16483"/>
              <a:gd name="adj2" fmla="val 50882"/>
            </a:avLst>
          </a:prstGeom>
          <a:noFill/>
          <a:ln w="28575" cap="flat" cmpd="sng">
            <a:solidFill>
              <a:srgbClr val="990033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endParaRPr sz="24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564640" y="2886075"/>
            <a:ext cx="1215390" cy="46037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anchor="t">
            <a:spAutoFit/>
          </a:bodyPr>
          <a:lstStyle/>
          <a:p>
            <a:pPr lvl="0" algn="l">
              <a:buClrTx/>
            </a:pP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保险丝</a:t>
            </a:r>
          </a:p>
        </p:txBody>
      </p:sp>
      <p:sp>
        <p:nvSpPr>
          <p:cNvPr id="18" name="矩形 17"/>
          <p:cNvSpPr/>
          <p:nvPr/>
        </p:nvSpPr>
        <p:spPr>
          <a:xfrm>
            <a:off x="3241040" y="2148839"/>
            <a:ext cx="800100" cy="4603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anchor="t">
            <a:spAutoFit/>
          </a:bodyPr>
          <a:lstStyle/>
          <a:p>
            <a:pPr lvl="0" algn="l">
              <a:buClrTx/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材料</a:t>
            </a:r>
          </a:p>
        </p:txBody>
      </p:sp>
      <p:sp>
        <p:nvSpPr>
          <p:cNvPr id="19" name="矩形 18"/>
          <p:cNvSpPr/>
          <p:nvPr/>
        </p:nvSpPr>
        <p:spPr>
          <a:xfrm>
            <a:off x="4603750" y="3845437"/>
            <a:ext cx="4299618" cy="82994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anchor="t">
            <a:spAutoFit/>
          </a:bodyPr>
          <a:lstStyle/>
          <a:p>
            <a:pPr lvl="0" algn="l">
              <a:buClrTx/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保险丝的额定电流等于或稍大于电路中最大的正常工作电流</a:t>
            </a:r>
          </a:p>
        </p:txBody>
      </p:sp>
      <p:sp>
        <p:nvSpPr>
          <p:cNvPr id="21" name="减号 20"/>
          <p:cNvSpPr/>
          <p:nvPr/>
        </p:nvSpPr>
        <p:spPr>
          <a:xfrm>
            <a:off x="4065905" y="4116265"/>
            <a:ext cx="562610" cy="144145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减号 21"/>
          <p:cNvSpPr/>
          <p:nvPr/>
        </p:nvSpPr>
        <p:spPr>
          <a:xfrm>
            <a:off x="4065905" y="2261870"/>
            <a:ext cx="562610" cy="144145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7660" y="1225550"/>
            <a:ext cx="829945" cy="230695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t">
            <a:spAutoFit/>
          </a:bodyPr>
          <a:lstStyle/>
          <a:p>
            <a:pPr lvl="0" algn="l">
              <a:buClrTx/>
            </a:pP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家庭电路中电流过大的原因</a:t>
            </a:r>
          </a:p>
        </p:txBody>
      </p:sp>
      <p:sp>
        <p:nvSpPr>
          <p:cNvPr id="4" name="矩形 3"/>
          <p:cNvSpPr/>
          <p:nvPr/>
        </p:nvSpPr>
        <p:spPr>
          <a:xfrm>
            <a:off x="3222307" y="2827972"/>
            <a:ext cx="818833" cy="4603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anchor="t">
            <a:spAutoFit/>
          </a:bodyPr>
          <a:lstStyle/>
          <a:p>
            <a:pPr lvl="0" algn="l">
              <a:buClrTx/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作用</a:t>
            </a:r>
          </a:p>
        </p:txBody>
      </p:sp>
      <p:sp>
        <p:nvSpPr>
          <p:cNvPr id="6" name="矩形 5"/>
          <p:cNvSpPr/>
          <p:nvPr/>
        </p:nvSpPr>
        <p:spPr>
          <a:xfrm>
            <a:off x="4628514" y="2886075"/>
            <a:ext cx="4274854" cy="82994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anchor="t">
            <a:spAutoFit/>
          </a:bodyPr>
          <a:lstStyle/>
          <a:p>
            <a:pPr lvl="0" algn="l">
              <a:buClrTx/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当电流过大时，切断电路，起到保护作用</a:t>
            </a:r>
          </a:p>
        </p:txBody>
      </p:sp>
      <p:sp>
        <p:nvSpPr>
          <p:cNvPr id="10" name="减号 9"/>
          <p:cNvSpPr/>
          <p:nvPr/>
        </p:nvSpPr>
        <p:spPr>
          <a:xfrm>
            <a:off x="4041140" y="3058160"/>
            <a:ext cx="562610" cy="144145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" fill="hold"/>
                                        <p:tgtEl>
                                          <p:spTgt spid="6349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" fill="hold"/>
                                        <p:tgtEl>
                                          <p:spTgt spid="1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" fill="hold"/>
                                        <p:tgtEl>
                                          <p:spTgt spid="1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" fill="hold"/>
                                        <p:tgtEl>
                                          <p:spTgt spid="6349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" fill="hold"/>
                                        <p:tgtEl>
                                          <p:spTgt spid="6349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" fill="hold"/>
                                        <p:tgtEl>
                                          <p:spTgt spid="1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9" grpId="0" animBg="1"/>
      <p:bldP spid="23560" grpId="0" animBg="1"/>
      <p:bldP spid="23568" grpId="0" bldLvl="0" animBg="1"/>
      <p:bldP spid="63496" grpId="0" bldLvl="0" animBg="1"/>
      <p:bldP spid="63497" grpId="0" animBg="1"/>
      <p:bldP spid="63498" grpId="0" animBg="1"/>
      <p:bldP spid="2" grpId="0" bldLvl="0" animBg="1"/>
      <p:bldP spid="5" grpId="0" bldLvl="0" animBg="1"/>
      <p:bldP spid="17" grpId="0" animBg="1"/>
      <p:bldP spid="18" grpId="0" animBg="1"/>
      <p:bldP spid="19" grpId="0" animBg="1"/>
      <p:bldP spid="21" grpId="0" animBg="1"/>
      <p:bldP spid="22" grpId="0" animBg="1"/>
      <p:bldP spid="3" grpId="0" animBg="1"/>
      <p:bldP spid="4" grpId="0" animBg="1"/>
      <p:bldP spid="6" grpId="0" animBg="1"/>
      <p:bldP spid="1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6"/>
          <p:cNvSpPr/>
          <p:nvPr>
            <p:custDataLst>
              <p:tags r:id="rId1"/>
            </p:custDataLst>
          </p:nvPr>
        </p:nvSpPr>
        <p:spPr bwMode="auto">
          <a:xfrm rot="16200000">
            <a:off x="925343" y="1089195"/>
            <a:ext cx="3283208" cy="3057488"/>
          </a:xfrm>
          <a:prstGeom prst="triangle">
            <a:avLst/>
          </a:prstGeom>
          <a:solidFill>
            <a:srgbClr val="4276AA">
              <a:lumMod val="20000"/>
              <a:lumOff val="80000"/>
            </a:srgbClr>
          </a:solidFill>
          <a:ln w="9525">
            <a:noFill/>
            <a:round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sz="135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椭圆 7"/>
          <p:cNvSpPr/>
          <p:nvPr>
            <p:custDataLst>
              <p:tags r:id="rId2"/>
            </p:custDataLst>
          </p:nvPr>
        </p:nvSpPr>
        <p:spPr bwMode="auto">
          <a:xfrm>
            <a:off x="508490" y="1745837"/>
            <a:ext cx="1744204" cy="1744205"/>
          </a:xfrm>
          <a:prstGeom prst="ellipse">
            <a:avLst/>
          </a:prstGeom>
          <a:solidFill>
            <a:srgbClr val="4276AA"/>
          </a:solidFill>
          <a:ln w="9525">
            <a:noFill/>
            <a:round/>
          </a:ln>
        </p:spPr>
        <p:txBody>
          <a:bodyPr vert="horz" wrap="square" lIns="67500" tIns="67500" rIns="67500" bIns="67500" anchor="ctr" anchorCtr="1" compatLnSpc="1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zh-CN" sz="2400" b="1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作业</a:t>
            </a:r>
          </a:p>
          <a:p>
            <a:pPr algn="ctr">
              <a:lnSpc>
                <a:spcPct val="120000"/>
              </a:lnSpc>
            </a:pPr>
            <a:r>
              <a:rPr lang="zh-CN" altLang="zh-CN" sz="2400" b="1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</a:p>
        </p:txBody>
      </p:sp>
      <p:sp>
        <p:nvSpPr>
          <p:cNvPr id="9" name="圆角矩形 8"/>
          <p:cNvSpPr/>
          <p:nvPr>
            <p:custDataLst>
              <p:tags r:id="rId3"/>
            </p:custDataLst>
          </p:nvPr>
        </p:nvSpPr>
        <p:spPr>
          <a:xfrm>
            <a:off x="4215821" y="1892918"/>
            <a:ext cx="101088" cy="531880"/>
          </a:xfrm>
          <a:prstGeom prst="roundRect">
            <a:avLst/>
          </a:prstGeom>
          <a:solidFill>
            <a:srgbClr val="178AA1"/>
          </a:solidFill>
          <a:ln>
            <a:noFill/>
          </a:ln>
        </p:spPr>
        <p:style>
          <a:lnRef idx="2">
            <a:srgbClr val="4276AA">
              <a:shade val="50000"/>
            </a:srgbClr>
          </a:lnRef>
          <a:fillRef idx="1">
            <a:srgbClr val="4276AA"/>
          </a:fillRef>
          <a:effectRef idx="0">
            <a:srgbClr val="4276AA"/>
          </a:effectRef>
          <a:fontRef idx="minor">
            <a:srgbClr val="FFFFFF"/>
          </a:fontRef>
        </p:style>
        <p:txBody>
          <a:bodyPr anchor="ctr"/>
          <a:lstStyle/>
          <a:p>
            <a:pPr algn="ctr">
              <a:lnSpc>
                <a:spcPct val="120000"/>
              </a:lnSpc>
            </a:pPr>
            <a:endParaRPr sz="135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圆角矩形 9"/>
          <p:cNvSpPr/>
          <p:nvPr>
            <p:custDataLst>
              <p:tags r:id="rId4"/>
            </p:custDataLst>
          </p:nvPr>
        </p:nvSpPr>
        <p:spPr>
          <a:xfrm>
            <a:off x="4215821" y="2826904"/>
            <a:ext cx="101088" cy="531880"/>
          </a:xfrm>
          <a:prstGeom prst="roundRect">
            <a:avLst/>
          </a:prstGeom>
          <a:solidFill>
            <a:srgbClr val="40A693"/>
          </a:solidFill>
          <a:ln>
            <a:noFill/>
          </a:ln>
        </p:spPr>
        <p:style>
          <a:lnRef idx="2">
            <a:srgbClr val="4276AA">
              <a:shade val="50000"/>
            </a:srgbClr>
          </a:lnRef>
          <a:fillRef idx="1">
            <a:srgbClr val="4276AA"/>
          </a:fillRef>
          <a:effectRef idx="0">
            <a:srgbClr val="4276AA"/>
          </a:effectRef>
          <a:fontRef idx="minor">
            <a:srgbClr val="FFFFFF"/>
          </a:fontRef>
        </p:style>
        <p:txBody>
          <a:bodyPr anchor="ctr"/>
          <a:lstStyle/>
          <a:p>
            <a:pPr algn="ctr">
              <a:lnSpc>
                <a:spcPct val="120000"/>
              </a:lnSpc>
            </a:pPr>
            <a:endParaRPr sz="135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>
            <p:custDataLst>
              <p:tags r:id="rId5"/>
            </p:custDataLst>
          </p:nvPr>
        </p:nvSpPr>
        <p:spPr bwMode="auto">
          <a:xfrm>
            <a:off x="4473893" y="1745882"/>
            <a:ext cx="1544955" cy="311944"/>
          </a:xfrm>
          <a:prstGeom prst="rect">
            <a:avLst/>
          </a:prstGeom>
          <a:noFill/>
        </p:spPr>
        <p:txBody>
          <a:bodyPr wrap="square" lIns="67500" tIns="67500" rIns="67500" bIns="0" anchor="b" anchorCtr="0">
            <a:no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2100" b="1" spc="300" dirty="0">
                <a:solidFill>
                  <a:srgbClr val="178AA1">
                    <a:lumMod val="100000"/>
                  </a:srgb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教材作业</a:t>
            </a:r>
          </a:p>
        </p:txBody>
      </p:sp>
      <p:sp>
        <p:nvSpPr>
          <p:cNvPr id="20" name="文本框 19"/>
          <p:cNvSpPr txBox="1"/>
          <p:nvPr>
            <p:custDataLst>
              <p:tags r:id="rId6"/>
            </p:custDataLst>
          </p:nvPr>
        </p:nvSpPr>
        <p:spPr bwMode="auto">
          <a:xfrm>
            <a:off x="4316730" y="2183080"/>
            <a:ext cx="4915502" cy="376714"/>
          </a:xfrm>
          <a:prstGeom prst="rect">
            <a:avLst/>
          </a:prstGeom>
          <a:noFill/>
        </p:spPr>
        <p:txBody>
          <a:bodyPr wrap="square" lIns="67500" tIns="0" rIns="67500" bIns="35100" anchor="ctr" anchorCtr="0">
            <a:noAutofit/>
          </a:bodyPr>
          <a:lstStyle/>
          <a:p>
            <a:pPr algn="l" latinLnBrk="0">
              <a:lnSpc>
                <a:spcPct val="120000"/>
              </a:lnSpc>
            </a:pPr>
            <a:r>
              <a:rPr lang="zh-CN" altLang="en-US" sz="2100" b="1" spc="150" dirty="0" smtClean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 完</a:t>
            </a:r>
            <a:r>
              <a:rPr lang="zh-CN" altLang="en-US" sz="2100" b="1" spc="150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成课后</a:t>
            </a:r>
            <a:r>
              <a:rPr lang="en-US" altLang="zh-CN" sz="2100" b="1" spc="150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“</a:t>
            </a:r>
            <a:r>
              <a:rPr lang="zh-CN" altLang="en-US" sz="2100" b="1" spc="150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动手动脑学物理</a:t>
            </a:r>
            <a:r>
              <a:rPr lang="en-US" altLang="zh-CN" sz="2100" b="1" spc="150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”</a:t>
            </a:r>
            <a:r>
              <a:rPr lang="zh-CN" altLang="en-US" sz="2100" b="1" spc="150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Arial" panose="020B0604020202020204" pitchFamily="34" charset="0"/>
              </a:rPr>
              <a:t>练习</a:t>
            </a:r>
          </a:p>
        </p:txBody>
      </p:sp>
      <p:sp>
        <p:nvSpPr>
          <p:cNvPr id="11" name="文本框 10"/>
          <p:cNvSpPr txBox="1"/>
          <p:nvPr>
            <p:custDataLst>
              <p:tags r:id="rId7"/>
            </p:custDataLst>
          </p:nvPr>
        </p:nvSpPr>
        <p:spPr bwMode="auto">
          <a:xfrm>
            <a:off x="4473893" y="2679809"/>
            <a:ext cx="1545431" cy="311944"/>
          </a:xfrm>
          <a:prstGeom prst="rect">
            <a:avLst/>
          </a:prstGeom>
          <a:noFill/>
        </p:spPr>
        <p:txBody>
          <a:bodyPr wrap="square" lIns="67500" tIns="67500" rIns="67500" bIns="0" anchor="b" anchorCtr="0">
            <a:no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2100" b="1" spc="300" dirty="0">
                <a:solidFill>
                  <a:srgbClr val="40A693">
                    <a:lumMod val="100000"/>
                  </a:srgb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自主安排</a:t>
            </a:r>
          </a:p>
        </p:txBody>
      </p:sp>
      <p:sp>
        <p:nvSpPr>
          <p:cNvPr id="18" name="文本框 17"/>
          <p:cNvSpPr txBox="1"/>
          <p:nvPr>
            <p:custDataLst>
              <p:tags r:id="rId8"/>
            </p:custDataLst>
          </p:nvPr>
        </p:nvSpPr>
        <p:spPr bwMode="auto">
          <a:xfrm>
            <a:off x="4473893" y="2982227"/>
            <a:ext cx="3659505" cy="376714"/>
          </a:xfrm>
          <a:prstGeom prst="rect">
            <a:avLst/>
          </a:prstGeom>
          <a:noFill/>
        </p:spPr>
        <p:txBody>
          <a:bodyPr wrap="square" lIns="67500" tIns="0" rIns="67500" bIns="35100" anchor="ctr" anchorCtr="0">
            <a:noAutofit/>
          </a:bodyPr>
          <a:lstStyle/>
          <a:p>
            <a:pPr algn="l" latinLnBrk="0">
              <a:lnSpc>
                <a:spcPct val="120000"/>
              </a:lnSpc>
            </a:pPr>
            <a:r>
              <a:rPr lang="zh-CN" altLang="en-US" sz="2100" b="1" spc="150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配套练习</a:t>
            </a:r>
            <a:r>
              <a:rPr lang="zh-CN" altLang="en-US" sz="2100" b="1" spc="150" dirty="0" smtClean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册练</a:t>
            </a:r>
            <a:r>
              <a:rPr lang="zh-CN" altLang="en-US" sz="2100" b="1" spc="150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Arial" panose="020B0604020202020204" pitchFamily="34" charset="0"/>
              </a:rPr>
              <a:t>习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97374" y="1420072"/>
            <a:ext cx="7141699" cy="10156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6000" b="1" dirty="0">
                <a:solidFill>
                  <a:srgbClr val="FF6600"/>
                </a:solidFill>
                <a:latin typeface="+mn-ea"/>
              </a:rPr>
              <a:t>七彩课堂  伴你成长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2"/>
          <p:cNvSpPr txBox="1"/>
          <p:nvPr/>
        </p:nvSpPr>
        <p:spPr bwMode="auto">
          <a:xfrm>
            <a:off x="525228" y="2673097"/>
            <a:ext cx="7429366" cy="171924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/>
          <a:lstStyle>
            <a:lvl1pPr algn="l" rtl="0" fontAlgn="base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1. 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知道家庭电路中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电流过大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的两个原因；了解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保险丝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的材料特点，理解保险丝是如何起保险作用的。 </a:t>
            </a:r>
          </a:p>
          <a:p>
            <a:pPr eaLnBrk="1" hangingPunct="1"/>
            <a:endParaRPr kumimoji="0" lang="zh-CN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27" name="内容占位符 2"/>
          <p:cNvSpPr txBox="1"/>
          <p:nvPr/>
        </p:nvSpPr>
        <p:spPr bwMode="auto">
          <a:xfrm>
            <a:off x="1235242" y="784090"/>
            <a:ext cx="7283115" cy="14056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/>
          <a:lstStyle>
            <a:lvl1pPr algn="l" rtl="0" fontAlgn="base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2. </a:t>
            </a: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会设计实验来说明电路中电流过大的原因，通过实验探究保险丝在电路中的作用。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462180" y="449161"/>
            <a:ext cx="8202295" cy="4111625"/>
            <a:chOff x="922" y="421"/>
            <a:chExt cx="12917" cy="6475"/>
          </a:xfrm>
        </p:grpSpPr>
        <p:cxnSp>
          <p:nvCxnSpPr>
            <p:cNvPr id="21" name="直接连接符 20"/>
            <p:cNvCxnSpPr/>
            <p:nvPr/>
          </p:nvCxnSpPr>
          <p:spPr>
            <a:xfrm>
              <a:off x="922" y="6896"/>
              <a:ext cx="12129" cy="0"/>
            </a:xfrm>
            <a:prstGeom prst="line">
              <a:avLst/>
            </a:prstGeom>
            <a:ln w="571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H="1">
              <a:off x="12999" y="3386"/>
              <a:ext cx="16" cy="3510"/>
            </a:xfrm>
            <a:prstGeom prst="line">
              <a:avLst/>
            </a:prstGeom>
            <a:ln w="57150">
              <a:solidFill>
                <a:srgbClr val="0B5FD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H="1">
              <a:off x="12973" y="3386"/>
              <a:ext cx="866" cy="0"/>
            </a:xfrm>
            <a:prstGeom prst="line">
              <a:avLst/>
            </a:prstGeom>
            <a:ln w="57150">
              <a:solidFill>
                <a:srgbClr val="0B5FD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箭头连接符 23"/>
            <p:cNvCxnSpPr/>
            <p:nvPr/>
          </p:nvCxnSpPr>
          <p:spPr>
            <a:xfrm flipV="1">
              <a:off x="13839" y="421"/>
              <a:ext cx="0" cy="3005"/>
            </a:xfrm>
            <a:prstGeom prst="straightConnector1">
              <a:avLst/>
            </a:prstGeom>
            <a:ln w="57150">
              <a:solidFill>
                <a:srgbClr val="0B5FD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27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矩形 36865"/>
          <p:cNvSpPr/>
          <p:nvPr/>
        </p:nvSpPr>
        <p:spPr>
          <a:xfrm>
            <a:off x="420529" y="1901639"/>
            <a:ext cx="8385810" cy="16249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ct val="50000"/>
              </a:spcAft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en-US" sz="24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根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</a:t>
            </a:r>
            <a:r>
              <a:rPr lang="en-US" altLang="zh-CN" sz="2400" b="1" i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 </a:t>
            </a: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sz="2400" b="1" i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UI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，可以得</a:t>
            </a:r>
            <a:r>
              <a:rPr lang="zh-CN" altLang="en-US" sz="24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               </a:t>
            </a:r>
          </a:p>
          <a:p>
            <a:pPr>
              <a:lnSpc>
                <a:spcPct val="120000"/>
              </a:lnSpc>
              <a:spcAft>
                <a:spcPct val="50000"/>
              </a:spcAft>
            </a:pP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庭电路中的电压是一定的，</a:t>
            </a:r>
            <a:r>
              <a:rPr lang="en-US" altLang="zh-CN" sz="2400" b="1" i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= </a:t>
            </a:r>
            <a:r>
              <a:rPr lang="en-US" altLang="zh-CN" sz="24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220V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</a:t>
            </a:r>
            <a:r>
              <a:rPr lang="zh-CN" altLang="en-US" sz="24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以用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电器总</a:t>
            </a: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电功率</a:t>
            </a:r>
            <a:r>
              <a:rPr lang="en-US" altLang="zh-CN" sz="2400" b="1" i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越大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，电路中的</a:t>
            </a: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电流 </a:t>
            </a:r>
            <a:r>
              <a:rPr lang="en-US" altLang="zh-CN" sz="2400" b="1" i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就越大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 </a:t>
            </a:r>
          </a:p>
        </p:txBody>
      </p:sp>
      <p:graphicFrame>
        <p:nvGraphicFramePr>
          <p:cNvPr id="36868" name="对象 36867"/>
          <p:cNvGraphicFramePr>
            <a:graphicFrameLocks noChangeAspect="1"/>
          </p:cNvGraphicFramePr>
          <p:nvPr/>
        </p:nvGraphicFramePr>
        <p:xfrm>
          <a:off x="4144420" y="1901639"/>
          <a:ext cx="653544" cy="5913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5" name="Equation" r:id="rId4" imgW="16154400" imgH="14630400" progId="Equation.DSMT4">
                  <p:embed/>
                </p:oleObj>
              </mc:Choice>
              <mc:Fallback>
                <p:oleObj name="Equation" r:id="rId4" imgW="16154400" imgH="14630400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44420" y="1901639"/>
                        <a:ext cx="653544" cy="59130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69" name="矩形 36868"/>
          <p:cNvSpPr/>
          <p:nvPr/>
        </p:nvSpPr>
        <p:spPr>
          <a:xfrm>
            <a:off x="1122947" y="1216482"/>
            <a:ext cx="7057758" cy="53403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家庭电路中的总功率：</a:t>
            </a:r>
            <a:r>
              <a:rPr lang="en-US" altLang="zh-CN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P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= </a:t>
            </a: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P</a:t>
            </a:r>
            <a:r>
              <a:rPr lang="en-US" altLang="zh-CN" sz="2400" b="1" baseline="-250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1</a:t>
            </a: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+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P</a:t>
            </a:r>
            <a:r>
              <a:rPr lang="en-US" altLang="zh-CN" sz="2400" b="1" baseline="-250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2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+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</a:t>
            </a: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+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P</a:t>
            </a:r>
            <a:r>
              <a:rPr lang="en-US" altLang="zh-CN" sz="2400" b="1" i="1" baseline="-250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n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   </a:t>
            </a:r>
            <a:endParaRPr lang="zh-CN" altLang="en-US" sz="2400" b="1" dirty="0"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37661" y="3544201"/>
            <a:ext cx="8468678" cy="14204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家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庭电路中的供电线路、保险装置和电能表都有允许通过的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最大电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流。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通过的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电流超过允许值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，会引起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线路故障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，甚至发生火灾。</a:t>
            </a:r>
          </a:p>
        </p:txBody>
      </p:sp>
      <p:grpSp>
        <p:nvGrpSpPr>
          <p:cNvPr id="8200" name="组合 18"/>
          <p:cNvGrpSpPr/>
          <p:nvPr/>
        </p:nvGrpSpPr>
        <p:grpSpPr bwMode="auto">
          <a:xfrm>
            <a:off x="1374775" y="587075"/>
            <a:ext cx="1646555" cy="426720"/>
            <a:chOff x="2004695" y="686607"/>
            <a:chExt cx="1983740" cy="570436"/>
          </a:xfrm>
        </p:grpSpPr>
        <p:sp>
          <p:nvSpPr>
            <p:cNvPr id="21" name="圆角矩形 20"/>
            <p:cNvSpPr/>
            <p:nvPr/>
          </p:nvSpPr>
          <p:spPr>
            <a:xfrm>
              <a:off x="2005542" y="686607"/>
              <a:ext cx="1893147" cy="555157"/>
            </a:xfrm>
            <a:prstGeom prst="roundRect">
              <a:avLst/>
            </a:prstGeom>
            <a:solidFill>
              <a:srgbClr val="F07474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737" name="矩形 1"/>
            <p:cNvSpPr>
              <a:spLocks noChangeArrowheads="1"/>
            </p:cNvSpPr>
            <p:nvPr/>
          </p:nvSpPr>
          <p:spPr bwMode="auto">
            <a:xfrm>
              <a:off x="2004695" y="740934"/>
              <a:ext cx="1983740" cy="51610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zh-CN" altLang="en-US" sz="2400" dirty="0">
                  <a:solidFill>
                    <a:sysClr val="window" lastClr="FFFFFF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知识点 </a:t>
              </a:r>
              <a:r>
                <a:rPr lang="en-US" altLang="zh-CN" sz="2400" b="1" dirty="0">
                  <a:solidFill>
                    <a:sysClr val="window" lastClr="FFFFFF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1</a:t>
              </a:r>
              <a:endParaRPr lang="zh-CN" altLang="en-US" sz="2400" b="1" dirty="0">
                <a:solidFill>
                  <a:sysClr val="window" lastClr="FFFF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2" name="矩形 4"/>
          <p:cNvSpPr>
            <a:spLocks noChangeArrowheads="1"/>
          </p:cNvSpPr>
          <p:nvPr/>
        </p:nvSpPr>
        <p:spPr bwMode="auto">
          <a:xfrm>
            <a:off x="3067050" y="590885"/>
            <a:ext cx="526605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家用电器的总功率对家庭电路的影响</a:t>
            </a:r>
            <a:endParaRPr lang="zh-CN" altLang="en-US" sz="24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uiExpand="1" build="p"/>
      <p:bldP spid="36869" grpId="0" animBg="1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01750" y="1511935"/>
            <a:ext cx="3091815" cy="2379980"/>
          </a:xfrm>
          <a:prstGeom prst="rect">
            <a:avLst/>
          </a:prstGeom>
        </p:spPr>
      </p:pic>
      <p:pic>
        <p:nvPicPr>
          <p:cNvPr id="7" name="图片 6">
            <a:hlinkClick r:id="rId6" action="ppaction://hlinkfile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60837" y="1430886"/>
            <a:ext cx="2434590" cy="2443480"/>
          </a:xfrm>
          <a:prstGeom prst="rect">
            <a:avLst/>
          </a:prstGeom>
        </p:spPr>
      </p:pic>
      <p:sp>
        <p:nvSpPr>
          <p:cNvPr id="36870" name="矩形 36869"/>
          <p:cNvSpPr/>
          <p:nvPr/>
        </p:nvSpPr>
        <p:spPr>
          <a:xfrm>
            <a:off x="368233" y="3926185"/>
            <a:ext cx="8872019" cy="9787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结论</a:t>
            </a:r>
            <a:r>
              <a:rPr lang="zh-CN" altLang="en-US" sz="24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endParaRPr lang="en-US" altLang="zh-CN" sz="2400" b="1" dirty="0" smtClean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24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b="1" dirty="0" smtClean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用</a:t>
            </a:r>
            <a:r>
              <a:rPr lang="zh-CN" altLang="en-US" sz="2400" b="1" dirty="0">
                <a:solidFill>
                  <a:srgbClr val="CC0000"/>
                </a:solidFill>
                <a:latin typeface="楷体" panose="02010609060101010101" charset="-122"/>
                <a:ea typeface="楷体" panose="02010609060101010101" charset="-122"/>
              </a:rPr>
              <a:t>电器的总功率过大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是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家庭电路中电流过大的原因之一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21" name="矩形 12290"/>
          <p:cNvSpPr>
            <a:spLocks noChangeArrowheads="1"/>
          </p:cNvSpPr>
          <p:nvPr/>
        </p:nvSpPr>
        <p:spPr bwMode="auto">
          <a:xfrm>
            <a:off x="0" y="622300"/>
            <a:ext cx="9140825" cy="539751"/>
          </a:xfrm>
          <a:prstGeom prst="rect">
            <a:avLst/>
          </a:prstGeom>
          <a:solidFill>
            <a:srgbClr val="333399"/>
          </a:solidFill>
          <a:ln w="9525">
            <a:noFill/>
            <a:miter lim="800000"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400" b="1" spc="100" noProof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用电器的总功率过大，容易发生火</a:t>
            </a:r>
            <a:r>
              <a:rPr lang="zh-CN" altLang="en-US" sz="2400" b="1" spc="100" noProof="1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灾</a:t>
            </a:r>
            <a:endParaRPr lang="zh-CN" altLang="en-US" sz="2400" b="1" spc="100" noProof="1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087153" y="1686368"/>
            <a:ext cx="939790" cy="2031114"/>
            <a:chOff x="362185" y="1150512"/>
            <a:chExt cx="939790" cy="2031114"/>
          </a:xfrm>
        </p:grpSpPr>
        <p:sp>
          <p:nvSpPr>
            <p:cNvPr id="23" name="右箭头标注 18"/>
            <p:cNvSpPr/>
            <p:nvPr/>
          </p:nvSpPr>
          <p:spPr>
            <a:xfrm>
              <a:off x="464930" y="1150512"/>
              <a:ext cx="837045" cy="1925513"/>
            </a:xfrm>
            <a:prstGeom prst="rightArrowCallou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>
                <a:defRPr/>
              </a:pPr>
              <a:endParaRPr lang="zh-CN" altLang="en-US" dirty="0">
                <a:solidFill>
                  <a:srgbClr val="FFFFFF"/>
                </a:solidFill>
                <a:latin typeface="Arial" panose="020B0604020202020204"/>
                <a:ea typeface="黑体" panose="02010609060101010101" pitchFamily="49" charset="-122"/>
              </a:endParaRPr>
            </a:p>
          </p:txBody>
        </p:sp>
        <p:pic>
          <p:nvPicPr>
            <p:cNvPr id="24" name="Picture 3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933" y="1150512"/>
              <a:ext cx="487191" cy="429498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5" name="TextBox 20"/>
            <p:cNvSpPr txBox="1"/>
            <p:nvPr/>
          </p:nvSpPr>
          <p:spPr>
            <a:xfrm>
              <a:off x="362185" y="1664415"/>
              <a:ext cx="677108" cy="151721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 defTabSz="685165">
                <a:defRPr/>
              </a:pPr>
              <a:r>
                <a:rPr lang="zh-CN" altLang="en-US" sz="1600" b="1" spc="300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点击图</a:t>
              </a:r>
              <a:r>
                <a:rPr lang="zh-CN" altLang="en-US" sz="1600" b="1" spc="300" dirty="0" smtClea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片模拟实验</a:t>
              </a:r>
              <a:endParaRPr lang="zh-CN" altLang="en-US" sz="1600" b="1" spc="3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38324" y="1789470"/>
            <a:ext cx="939790" cy="2031114"/>
            <a:chOff x="362185" y="1150512"/>
            <a:chExt cx="939790" cy="2031114"/>
          </a:xfrm>
        </p:grpSpPr>
        <p:sp>
          <p:nvSpPr>
            <p:cNvPr id="27" name="右箭头标注 18"/>
            <p:cNvSpPr/>
            <p:nvPr/>
          </p:nvSpPr>
          <p:spPr>
            <a:xfrm>
              <a:off x="464930" y="1150512"/>
              <a:ext cx="837045" cy="1925513"/>
            </a:xfrm>
            <a:prstGeom prst="rightArrowCallou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>
                <a:defRPr/>
              </a:pPr>
              <a:endParaRPr lang="zh-CN" altLang="en-US" dirty="0">
                <a:solidFill>
                  <a:srgbClr val="FFFFFF"/>
                </a:solidFill>
                <a:latin typeface="Arial" panose="020B0604020202020204"/>
                <a:ea typeface="黑体" panose="02010609060101010101" pitchFamily="49" charset="-122"/>
              </a:endParaRPr>
            </a:p>
          </p:txBody>
        </p:sp>
        <p:pic>
          <p:nvPicPr>
            <p:cNvPr id="28" name="Picture 3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933" y="1150512"/>
              <a:ext cx="487191" cy="429498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9" name="TextBox 20"/>
            <p:cNvSpPr txBox="1"/>
            <p:nvPr/>
          </p:nvSpPr>
          <p:spPr>
            <a:xfrm>
              <a:off x="362185" y="1664415"/>
              <a:ext cx="677108" cy="151721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 defTabSz="685165">
                <a:defRPr/>
              </a:pPr>
              <a:r>
                <a:rPr lang="zh-CN" altLang="en-US" sz="1600" b="1" spc="300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点击图</a:t>
              </a:r>
              <a:r>
                <a:rPr lang="zh-CN" altLang="en-US" sz="1600" b="1" spc="300" dirty="0" smtClea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片模拟实验</a:t>
              </a:r>
              <a:endParaRPr lang="zh-CN" altLang="en-US" sz="1600" b="1" spc="3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文本框 33793"/>
          <p:cNvSpPr txBox="1"/>
          <p:nvPr/>
        </p:nvSpPr>
        <p:spPr>
          <a:xfrm>
            <a:off x="309301" y="651023"/>
            <a:ext cx="8578025" cy="2673350"/>
          </a:xfrm>
          <a:prstGeom prst="rect">
            <a:avLst/>
          </a:prstGeom>
          <a:noFill/>
          <a:ln w="9525">
            <a:noFill/>
          </a:ln>
        </p:spPr>
        <p:txBody>
          <a:bodyPr wrap="square" lIns="13500" tIns="8100" rIns="0" bIns="8100">
            <a:spAutoFit/>
          </a:bodyPr>
          <a:lstStyle/>
          <a:p>
            <a:pPr algn="just" eaLnBrk="0" hangingPunct="0">
              <a:lnSpc>
                <a:spcPct val="12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例</a:t>
            </a:r>
            <a:r>
              <a:rPr lang="zh-CN" altLang="en-US" sz="24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sz="24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4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炎炎夏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日里，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明明家新购置了一台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1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kW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的空调。已知他家原有用电器的总功率是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1 020W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，电能表上标有“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220V 10A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”的字样。请你通过计算说明：</a:t>
            </a:r>
            <a:endParaRPr lang="en-US" altLang="zh-CN" sz="2400" b="1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  <a:p>
            <a:pPr algn="just" eaLnBrk="0" hangingPunct="0">
              <a:lnSpc>
                <a:spcPct val="12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　　（1）使用这台空调时，通过它的电流是多少？</a:t>
            </a:r>
          </a:p>
          <a:p>
            <a:pPr algn="just" eaLnBrk="0" hangingPunct="0">
              <a:lnSpc>
                <a:spcPct val="12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　　（2）从安全用电的角度考虑，明明家的电路是否允许安装这样一台空调？</a:t>
            </a:r>
          </a:p>
        </p:txBody>
      </p:sp>
      <p:sp>
        <p:nvSpPr>
          <p:cNvPr id="33797" name="矩形 33796"/>
          <p:cNvSpPr/>
          <p:nvPr/>
        </p:nvSpPr>
        <p:spPr>
          <a:xfrm>
            <a:off x="1118313" y="3311697"/>
            <a:ext cx="7553801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解</a:t>
            </a:r>
            <a:r>
              <a:rPr lang="zh-CN" altLang="en-US" sz="24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en-US" sz="24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1）空调接入家庭电路使用，电压为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220 V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。</a:t>
            </a:r>
          </a:p>
        </p:txBody>
      </p:sp>
      <p:grpSp>
        <p:nvGrpSpPr>
          <p:cNvPr id="33808" name="组合 33807"/>
          <p:cNvGrpSpPr/>
          <p:nvPr/>
        </p:nvGrpSpPr>
        <p:grpSpPr>
          <a:xfrm>
            <a:off x="4152264" y="3854813"/>
            <a:ext cx="4536281" cy="854869"/>
            <a:chOff x="1338" y="3459"/>
            <a:chExt cx="3810" cy="718"/>
          </a:xfrm>
        </p:grpSpPr>
        <p:sp>
          <p:nvSpPr>
            <p:cNvPr id="33803" name="矩形 33802"/>
            <p:cNvSpPr/>
            <p:nvPr/>
          </p:nvSpPr>
          <p:spPr>
            <a:xfrm>
              <a:off x="1338" y="3634"/>
              <a:ext cx="3810" cy="38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en-US" altLang="zh-CN" sz="2400" b="1" i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charset="-122"/>
                  <a:cs typeface="Times New Roman" panose="02020603050405020304" pitchFamily="18" charset="0"/>
                </a:rPr>
                <a:t>I</a:t>
              </a:r>
              <a:r>
                <a:rPr lang="en-US" altLang="zh-CN" sz="2400" b="1" baseline="-2500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charset="-122"/>
                  <a:cs typeface="Times New Roman" panose="02020603050405020304" pitchFamily="18" charset="0"/>
                </a:rPr>
                <a:t>1</a:t>
              </a:r>
              <a:r>
                <a:rPr lang="en-US" altLang="zh-CN" sz="24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charset="-122"/>
                  <a:cs typeface="Times New Roman" panose="02020603050405020304" pitchFamily="18" charset="0"/>
                </a:rPr>
                <a:t>=</a:t>
              </a:r>
              <a:r>
                <a:rPr lang="zh-CN" altLang="en-US" sz="24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24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charset="-122"/>
                  <a:cs typeface="Times New Roman" panose="02020603050405020304" pitchFamily="18" charset="0"/>
                </a:rPr>
                <a:t>= </a:t>
              </a:r>
              <a:r>
                <a:rPr lang="zh-CN" altLang="en-US" sz="24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charset="-122"/>
                  <a:cs typeface="Times New Roman" panose="02020603050405020304" pitchFamily="18" charset="0"/>
                </a:rPr>
                <a:t>　　　　</a:t>
              </a:r>
              <a:r>
                <a:rPr lang="en-US" altLang="zh-CN" sz="2400" b="1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charset="-122"/>
                  <a:cs typeface="Times New Roman" panose="02020603050405020304" pitchFamily="18" charset="0"/>
                </a:rPr>
                <a:t>≈ 4.55 A</a:t>
              </a:r>
            </a:p>
          </p:txBody>
        </p:sp>
        <p:sp>
          <p:nvSpPr>
            <p:cNvPr id="33804" name="矩形 33803"/>
            <p:cNvSpPr/>
            <p:nvPr/>
          </p:nvSpPr>
          <p:spPr>
            <a:xfrm>
              <a:off x="1789" y="3459"/>
              <a:ext cx="399" cy="69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ctr"/>
              <a:r>
                <a:rPr lang="en-US" altLang="zh-CN" sz="2400" b="1" i="1" dirty="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charset="-122"/>
                  <a:cs typeface="Times New Roman" panose="02020603050405020304" pitchFamily="18" charset="0"/>
                </a:rPr>
                <a:t>P</a:t>
              </a:r>
              <a:r>
                <a:rPr lang="en-US" altLang="zh-CN" sz="2400" b="1" baseline="-25000" dirty="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charset="-122"/>
                  <a:cs typeface="Times New Roman" panose="02020603050405020304" pitchFamily="18" charset="0"/>
                </a:rPr>
                <a:t>1</a:t>
              </a:r>
            </a:p>
            <a:p>
              <a:pPr algn="ctr"/>
              <a:r>
                <a:rPr lang="en-US" altLang="zh-CN" sz="2400" b="1" i="1" dirty="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charset="-122"/>
                  <a:cs typeface="Times New Roman" panose="02020603050405020304" pitchFamily="18" charset="0"/>
                </a:rPr>
                <a:t>U</a:t>
              </a:r>
            </a:p>
          </p:txBody>
        </p:sp>
        <p:sp>
          <p:nvSpPr>
            <p:cNvPr id="33805" name="直接连接符 33804"/>
            <p:cNvSpPr/>
            <p:nvPr/>
          </p:nvSpPr>
          <p:spPr>
            <a:xfrm>
              <a:off x="1794" y="3828"/>
              <a:ext cx="336" cy="0"/>
            </a:xfrm>
            <a:prstGeom prst="line">
              <a:avLst/>
            </a:prstGeom>
            <a:ln w="127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3806" name="矩形 33805"/>
            <p:cNvSpPr/>
            <p:nvPr/>
          </p:nvSpPr>
          <p:spPr>
            <a:xfrm>
              <a:off x="2496" y="3479"/>
              <a:ext cx="818" cy="69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ctr"/>
              <a:r>
                <a:rPr lang="en-US" altLang="zh-CN" sz="2400" b="1" dirty="0">
                  <a:latin typeface="Times New Roman" panose="02020603050405020304" pitchFamily="18" charset="0"/>
                  <a:ea typeface="楷体" panose="02010609060101010101" charset="-122"/>
                  <a:cs typeface="Times New Roman" panose="02020603050405020304" pitchFamily="18" charset="0"/>
                </a:rPr>
                <a:t>10</a:t>
              </a:r>
              <a:r>
                <a:rPr lang="en-US" altLang="zh-CN" sz="2400" b="1" baseline="30000" dirty="0">
                  <a:latin typeface="Times New Roman" panose="02020603050405020304" pitchFamily="18" charset="0"/>
                  <a:ea typeface="楷体" panose="02010609060101010101" charset="-122"/>
                  <a:cs typeface="Times New Roman" panose="02020603050405020304" pitchFamily="18" charset="0"/>
                </a:rPr>
                <a:t>3</a:t>
              </a:r>
              <a:r>
                <a:rPr lang="en-US" altLang="zh-CN" sz="2400" b="1" dirty="0">
                  <a:latin typeface="Times New Roman" panose="02020603050405020304" pitchFamily="18" charset="0"/>
                  <a:ea typeface="楷体" panose="02010609060101010101" charset="-122"/>
                  <a:cs typeface="Times New Roman" panose="02020603050405020304" pitchFamily="18" charset="0"/>
                </a:rPr>
                <a:t> W</a:t>
              </a:r>
            </a:p>
            <a:p>
              <a:pPr algn="ctr"/>
              <a:r>
                <a:rPr lang="en-US" altLang="zh-CN" sz="2400" b="1" dirty="0">
                  <a:latin typeface="Times New Roman" panose="02020603050405020304" pitchFamily="18" charset="0"/>
                  <a:ea typeface="楷体" panose="02010609060101010101" charset="-122"/>
                  <a:cs typeface="Times New Roman" panose="02020603050405020304" pitchFamily="18" charset="0"/>
                </a:rPr>
                <a:t>220 V</a:t>
              </a:r>
            </a:p>
          </p:txBody>
        </p:sp>
        <p:sp>
          <p:nvSpPr>
            <p:cNvPr id="33807" name="直接连接符 33806"/>
            <p:cNvSpPr/>
            <p:nvPr/>
          </p:nvSpPr>
          <p:spPr>
            <a:xfrm>
              <a:off x="2520" y="3814"/>
              <a:ext cx="791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2" name="矩形 1"/>
          <p:cNvSpPr/>
          <p:nvPr/>
        </p:nvSpPr>
        <p:spPr>
          <a:xfrm>
            <a:off x="948530" y="4086032"/>
            <a:ext cx="7553801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通过这台空调的电流：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矩形 32770"/>
          <p:cNvSpPr/>
          <p:nvPr/>
        </p:nvSpPr>
        <p:spPr>
          <a:xfrm>
            <a:off x="1946910" y="2296116"/>
            <a:ext cx="4346972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I=I</a:t>
            </a:r>
            <a:r>
              <a:rPr lang="en-US" altLang="zh-CN" sz="2400" b="1" baseline="-250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1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+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I</a:t>
            </a:r>
            <a:r>
              <a:rPr lang="en-US" altLang="zh-CN" sz="2400" b="1" baseline="-250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2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=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4.55A+4.64A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=9.19 A</a:t>
            </a:r>
          </a:p>
        </p:txBody>
      </p:sp>
      <p:sp>
        <p:nvSpPr>
          <p:cNvPr id="32772" name="文本框 32771"/>
          <p:cNvSpPr txBox="1"/>
          <p:nvPr/>
        </p:nvSpPr>
        <p:spPr>
          <a:xfrm>
            <a:off x="6020289" y="2296116"/>
            <a:ext cx="113466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&lt; 10 A</a:t>
            </a:r>
          </a:p>
        </p:txBody>
      </p:sp>
      <p:sp>
        <p:nvSpPr>
          <p:cNvPr id="32773" name="文本框 32772"/>
          <p:cNvSpPr txBox="1"/>
          <p:nvPr/>
        </p:nvSpPr>
        <p:spPr>
          <a:xfrm>
            <a:off x="5434013" y="3909986"/>
            <a:ext cx="210883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&gt; 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2 020W 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32775" name="文本框 32774"/>
          <p:cNvSpPr txBox="1"/>
          <p:nvPr/>
        </p:nvSpPr>
        <p:spPr>
          <a:xfrm>
            <a:off x="1675130" y="3382301"/>
            <a:ext cx="573595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P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=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P</a:t>
            </a:r>
            <a:r>
              <a:rPr lang="en-US" altLang="zh-CN" sz="2400" b="1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1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+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P</a:t>
            </a:r>
            <a:r>
              <a:rPr lang="en-US" altLang="zh-CN" sz="2400" b="1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2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=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1 000W+1 020W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=2 020W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32776" name="文本框 32775"/>
          <p:cNvSpPr txBox="1"/>
          <p:nvPr/>
        </p:nvSpPr>
        <p:spPr>
          <a:xfrm>
            <a:off x="164783" y="2778843"/>
            <a:ext cx="8638699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方法（二）  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计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算用电器的总功率是否超过电能表允许使用的最大功率</a:t>
            </a:r>
          </a:p>
        </p:txBody>
      </p:sp>
      <p:sp>
        <p:nvSpPr>
          <p:cNvPr id="32777" name="文本框 32776"/>
          <p:cNvSpPr txBox="1"/>
          <p:nvPr/>
        </p:nvSpPr>
        <p:spPr>
          <a:xfrm>
            <a:off x="124460" y="563880"/>
            <a:ext cx="310134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（</a:t>
            </a:r>
            <a:r>
              <a:rPr lang="en-US" altLang="zh-CN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2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）多种解题方法：</a:t>
            </a:r>
          </a:p>
        </p:txBody>
      </p:sp>
      <p:sp>
        <p:nvSpPr>
          <p:cNvPr id="32778" name="文本框 32777"/>
          <p:cNvSpPr txBox="1"/>
          <p:nvPr/>
        </p:nvSpPr>
        <p:spPr>
          <a:xfrm>
            <a:off x="147161" y="1021530"/>
            <a:ext cx="8912066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方法（一）  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计算同时使用所有用电器时的总电流是否超过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10A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2779" name="文本框 32778"/>
          <p:cNvSpPr txBox="1"/>
          <p:nvPr/>
        </p:nvSpPr>
        <p:spPr>
          <a:xfrm>
            <a:off x="1616075" y="3909695"/>
            <a:ext cx="395668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P</a:t>
            </a:r>
            <a:r>
              <a:rPr lang="en-US" altLang="zh-CN" sz="2400" b="1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0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=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UI</a:t>
            </a:r>
            <a:r>
              <a:rPr lang="en-US" altLang="zh-CN" sz="2400" b="1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0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=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220V×10A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=2 200W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grpSp>
        <p:nvGrpSpPr>
          <p:cNvPr id="32789" name="组合 32788"/>
          <p:cNvGrpSpPr/>
          <p:nvPr/>
        </p:nvGrpSpPr>
        <p:grpSpPr>
          <a:xfrm>
            <a:off x="1946910" y="1456112"/>
            <a:ext cx="4738688" cy="878683"/>
            <a:chOff x="692" y="1209"/>
            <a:chExt cx="3980" cy="738"/>
          </a:xfrm>
        </p:grpSpPr>
        <p:sp>
          <p:nvSpPr>
            <p:cNvPr id="32782" name="矩形 32781"/>
            <p:cNvSpPr/>
            <p:nvPr/>
          </p:nvSpPr>
          <p:spPr>
            <a:xfrm>
              <a:off x="692" y="1366"/>
              <a:ext cx="3980" cy="38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2400" b="1" i="1" dirty="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charset="-122"/>
                  <a:cs typeface="Times New Roman" panose="02020603050405020304" pitchFamily="18" charset="0"/>
                </a:rPr>
                <a:t>I</a:t>
              </a:r>
              <a:r>
                <a:rPr lang="en-US" altLang="zh-CN" sz="2400" b="1" baseline="-25000" dirty="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charset="-122"/>
                  <a:cs typeface="Times New Roman" panose="02020603050405020304" pitchFamily="18" charset="0"/>
                </a:rPr>
                <a:t>2</a:t>
              </a:r>
              <a:r>
                <a:rPr lang="en-US" altLang="zh-CN" sz="2400" b="1" i="1" dirty="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4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charset="-122"/>
                  <a:cs typeface="Times New Roman" panose="02020603050405020304" pitchFamily="18" charset="0"/>
                </a:rPr>
                <a:t>=</a:t>
              </a:r>
              <a:r>
                <a:rPr lang="zh-CN" altLang="en-US" sz="24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charset="-122"/>
                  <a:cs typeface="Times New Roman" panose="02020603050405020304" pitchFamily="18" charset="0"/>
                </a:rPr>
                <a:t>　　 </a:t>
              </a:r>
              <a:r>
                <a:rPr lang="en-US" altLang="zh-CN" sz="24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charset="-122"/>
                  <a:cs typeface="Times New Roman" panose="02020603050405020304" pitchFamily="18" charset="0"/>
                </a:rPr>
                <a:t>= </a:t>
              </a:r>
              <a:r>
                <a:rPr lang="zh-CN" altLang="en-US" sz="24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charset="-122"/>
                  <a:cs typeface="Times New Roman" panose="02020603050405020304" pitchFamily="18" charset="0"/>
                </a:rPr>
                <a:t>　　　　</a:t>
              </a:r>
              <a:r>
                <a:rPr lang="en-US" altLang="zh-CN" sz="24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charset="-122"/>
                  <a:cs typeface="Times New Roman" panose="02020603050405020304" pitchFamily="18" charset="0"/>
                </a:rPr>
                <a:t>≈ 4.64 A</a:t>
              </a:r>
            </a:p>
          </p:txBody>
        </p:sp>
        <p:sp>
          <p:nvSpPr>
            <p:cNvPr id="32783" name="矩形 32782"/>
            <p:cNvSpPr/>
            <p:nvPr/>
          </p:nvSpPr>
          <p:spPr>
            <a:xfrm>
              <a:off x="1228" y="1209"/>
              <a:ext cx="393" cy="69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ctr"/>
              <a:r>
                <a:rPr lang="en-US" altLang="zh-CN" sz="2400" b="1" i="1" dirty="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charset="-122"/>
                  <a:cs typeface="Times New Roman" panose="02020603050405020304" pitchFamily="18" charset="0"/>
                </a:rPr>
                <a:t>P</a:t>
              </a:r>
              <a:r>
                <a:rPr lang="en-US" altLang="zh-CN" sz="2400" b="1" baseline="-25000" dirty="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charset="-122"/>
                  <a:cs typeface="Times New Roman" panose="02020603050405020304" pitchFamily="18" charset="0"/>
                </a:rPr>
                <a:t>2</a:t>
              </a:r>
            </a:p>
            <a:p>
              <a:pPr algn="ctr"/>
              <a:r>
                <a:rPr lang="en-US" altLang="zh-CN" sz="2400" b="1" i="1" dirty="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charset="-122"/>
                  <a:cs typeface="Times New Roman" panose="02020603050405020304" pitchFamily="18" charset="0"/>
                </a:rPr>
                <a:t>U</a:t>
              </a:r>
            </a:p>
          </p:txBody>
        </p:sp>
        <p:sp>
          <p:nvSpPr>
            <p:cNvPr id="32784" name="直接连接符 32783"/>
            <p:cNvSpPr/>
            <p:nvPr/>
          </p:nvSpPr>
          <p:spPr>
            <a:xfrm flipV="1">
              <a:off x="1228" y="1578"/>
              <a:ext cx="448" cy="0"/>
            </a:xfrm>
            <a:prstGeom prst="line">
              <a:avLst/>
            </a:prstGeom>
            <a:ln w="127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32785" name="矩形 32784"/>
            <p:cNvSpPr/>
            <p:nvPr/>
          </p:nvSpPr>
          <p:spPr>
            <a:xfrm>
              <a:off x="1864" y="1249"/>
              <a:ext cx="995" cy="69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ctr"/>
              <a:r>
                <a:rPr lang="en-US" altLang="zh-CN" sz="2400" b="1" dirty="0" smtClean="0">
                  <a:latin typeface="Times New Roman" panose="02020603050405020304" pitchFamily="18" charset="0"/>
                  <a:ea typeface="楷体" panose="02010609060101010101" charset="-122"/>
                  <a:cs typeface="Times New Roman" panose="02020603050405020304" pitchFamily="18" charset="0"/>
                </a:rPr>
                <a:t>1 020W</a:t>
              </a:r>
              <a:endParaRPr lang="en-US" altLang="zh-CN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endParaRPr>
            </a:p>
            <a:p>
              <a:pPr algn="ctr"/>
              <a:r>
                <a:rPr lang="en-US" altLang="zh-CN" sz="2400" b="1" dirty="0">
                  <a:latin typeface="Times New Roman" panose="02020603050405020304" pitchFamily="18" charset="0"/>
                  <a:ea typeface="楷体" panose="02010609060101010101" charset="-122"/>
                  <a:cs typeface="Times New Roman" panose="02020603050405020304" pitchFamily="18" charset="0"/>
                </a:rPr>
                <a:t>220V</a:t>
              </a:r>
            </a:p>
          </p:txBody>
        </p:sp>
        <p:sp>
          <p:nvSpPr>
            <p:cNvPr id="32786" name="直接连接符 32785"/>
            <p:cNvSpPr/>
            <p:nvPr/>
          </p:nvSpPr>
          <p:spPr>
            <a:xfrm>
              <a:off x="1901" y="1578"/>
              <a:ext cx="946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32787" name="文本框 32786"/>
          <p:cNvSpPr txBox="1"/>
          <p:nvPr/>
        </p:nvSpPr>
        <p:spPr>
          <a:xfrm>
            <a:off x="602933" y="4476247"/>
            <a:ext cx="7761446" cy="44896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所以，从安全用电的角度考虑，可以安装这样一台空调。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Par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/>
      <p:bldP spid="32772" grpId="0"/>
      <p:bldP spid="32773" grpId="0"/>
      <p:bldP spid="32775" grpId="0"/>
      <p:bldP spid="32776" grpId="0"/>
      <p:bldP spid="32778" grpId="0"/>
      <p:bldP spid="32779" grpId="0"/>
      <p:bldP spid="3278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54205" y="678143"/>
            <a:ext cx="8452485" cy="212365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4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1.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 据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报道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“某市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地铁三号线存在安全事故隐患，整条线路所用电缆偷工减料，各项生产指标都不符合地铁施工标准，电缆线径的实际横截面积小于标称的横截面积，会造成电缆电线的发热过大，可能发生火灾。”请你用学过的物理知识解释存在安全隐患的原因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54205" y="2826846"/>
            <a:ext cx="8361045" cy="17173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仿宋" panose="02010609060101010101" charset="-122"/>
                <a:cs typeface="Times New Roman" panose="02020603050405020304" pitchFamily="18" charset="0"/>
              </a:rPr>
              <a:t>答：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仿宋" panose="02010609060101010101" charset="-122"/>
                <a:cs typeface="Times New Roman" panose="02020603050405020304" pitchFamily="18" charset="0"/>
              </a:rPr>
              <a:t>电缆线径的实际横截面积小于标称的横截面积，导线的横截面积越小，电阻越大。根据焦耳定律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仿宋" panose="02010609060101010101" charset="-122"/>
                <a:cs typeface="Times New Roman" panose="02020603050405020304" pitchFamily="18" charset="0"/>
              </a:rPr>
              <a:t>Q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仿宋" panose="02010609060101010101" charset="-122"/>
                <a:cs typeface="Times New Roman" panose="02020603050405020304" pitchFamily="18" charset="0"/>
              </a:rPr>
              <a:t>=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仿宋" panose="02010609060101010101" charset="-122"/>
                <a:cs typeface="Times New Roman" panose="02020603050405020304" pitchFamily="18" charset="0"/>
              </a:rPr>
              <a:t>I</a:t>
            </a:r>
            <a:r>
              <a:rPr lang="zh-CN" altLang="en-US" sz="2400" b="1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仿宋" panose="02010609060101010101" charset="-122"/>
                <a:cs typeface="Times New Roman" panose="02020603050405020304" pitchFamily="18" charset="0"/>
              </a:rPr>
              <a:t>2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仿宋" panose="02010609060101010101" charset="-122"/>
                <a:cs typeface="Times New Roman" panose="02020603050405020304" pitchFamily="18" charset="0"/>
              </a:rPr>
              <a:t>Rt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仿宋" panose="02010609060101010101" charset="-122"/>
                <a:cs typeface="Times New Roman" panose="02020603050405020304" pitchFamily="18" charset="0"/>
              </a:rPr>
              <a:t>可知，在电流和时间一定时，它产生的热量就比较多，电缆的温度就会升高较多，容易引发火灾。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853" y="1630550"/>
            <a:ext cx="2521585" cy="200152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sp>
        <p:nvSpPr>
          <p:cNvPr id="31753" name="TextBox 5"/>
          <p:cNvSpPr/>
          <p:nvPr/>
        </p:nvSpPr>
        <p:spPr>
          <a:xfrm>
            <a:off x="4428490" y="3431968"/>
            <a:ext cx="3065780" cy="1082997"/>
          </a:xfrm>
          <a:prstGeom prst="roundRect">
            <a:avLst>
              <a:gd name="adj" fmla="val 16667"/>
            </a:avLst>
          </a:prstGeom>
          <a:solidFill>
            <a:srgbClr val="FFDB93"/>
          </a:solidFill>
          <a:ln w="28575" cap="flat" cmpd="sng">
            <a:solidFill>
              <a:srgbClr val="C00000"/>
            </a:solidFill>
            <a:prstDash val="solid"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短路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是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家庭电路中电流过大的另一个原因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  <a:endParaRPr lang="zh-CN" altLang="en-US" sz="2400" b="1" dirty="0">
              <a:solidFill>
                <a:srgbClr val="CC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1746" name="矩形 6"/>
          <p:cNvSpPr/>
          <p:nvPr/>
        </p:nvSpPr>
        <p:spPr>
          <a:xfrm>
            <a:off x="3629977" y="1410970"/>
            <a:ext cx="5127307" cy="130873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有时候家庭电路中用电器的总功率并不是很大，但是也会产生电流过大的现象，你认为原因可能是什么？</a:t>
            </a:r>
          </a:p>
        </p:txBody>
      </p:sp>
      <p:sp>
        <p:nvSpPr>
          <p:cNvPr id="2" name="下箭头 1"/>
          <p:cNvSpPr/>
          <p:nvPr/>
        </p:nvSpPr>
        <p:spPr>
          <a:xfrm>
            <a:off x="5797391" y="2719705"/>
            <a:ext cx="326708" cy="73247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8200" name="组合 18"/>
          <p:cNvGrpSpPr/>
          <p:nvPr/>
        </p:nvGrpSpPr>
        <p:grpSpPr bwMode="auto">
          <a:xfrm>
            <a:off x="2209483" y="677201"/>
            <a:ext cx="1487805" cy="426720"/>
            <a:chOff x="2004695" y="686607"/>
            <a:chExt cx="1983740" cy="570436"/>
          </a:xfrm>
        </p:grpSpPr>
        <p:sp>
          <p:nvSpPr>
            <p:cNvPr id="21" name="圆角矩形 20"/>
            <p:cNvSpPr/>
            <p:nvPr/>
          </p:nvSpPr>
          <p:spPr>
            <a:xfrm>
              <a:off x="2005542" y="686607"/>
              <a:ext cx="1893147" cy="555157"/>
            </a:xfrm>
            <a:prstGeom prst="roundRect">
              <a:avLst/>
            </a:prstGeom>
            <a:solidFill>
              <a:srgbClr val="F07474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00"/>
            </a:p>
          </p:txBody>
        </p:sp>
        <p:sp>
          <p:nvSpPr>
            <p:cNvPr id="30737" name="矩形 1"/>
            <p:cNvSpPr>
              <a:spLocks noChangeArrowheads="1"/>
            </p:cNvSpPr>
            <p:nvPr/>
          </p:nvSpPr>
          <p:spPr bwMode="auto">
            <a:xfrm>
              <a:off x="2004695" y="740934"/>
              <a:ext cx="1983740" cy="51610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zh-CN" altLang="en-US" sz="2400" dirty="0">
                  <a:solidFill>
                    <a:sysClr val="window" lastClr="FFFFFF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知识点 </a:t>
              </a:r>
              <a:r>
                <a:rPr lang="en-US" altLang="zh-CN" sz="2400" b="1" dirty="0">
                  <a:solidFill>
                    <a:sysClr val="window" lastClr="FFFFFF"/>
                  </a:solidFill>
                  <a:latin typeface="Times New Roman" panose="02020603050405020304" pitchFamily="18" charset="0"/>
                  <a:ea typeface="黑体" panose="02010609060101010101" pitchFamily="49" charset="-122"/>
                </a:rPr>
                <a:t>2</a:t>
              </a:r>
              <a:endParaRPr lang="zh-CN" altLang="en-US" sz="2400" b="1" dirty="0">
                <a:solidFill>
                  <a:sysClr val="window" lastClr="FFFFFF"/>
                </a:solidFill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</p:grpSp>
      <p:sp>
        <p:nvSpPr>
          <p:cNvPr id="22" name="矩形 4"/>
          <p:cNvSpPr>
            <a:spLocks noChangeArrowheads="1"/>
          </p:cNvSpPr>
          <p:nvPr/>
        </p:nvSpPr>
        <p:spPr bwMode="auto">
          <a:xfrm>
            <a:off x="3902710" y="654658"/>
            <a:ext cx="326136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短路对家庭电路的影响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100051" y="1315836"/>
            <a:ext cx="673676" cy="2657631"/>
            <a:chOff x="391137" y="1150512"/>
            <a:chExt cx="910838" cy="2657631"/>
          </a:xfrm>
        </p:grpSpPr>
        <p:sp>
          <p:nvSpPr>
            <p:cNvPr id="24" name="右箭头标注 18"/>
            <p:cNvSpPr/>
            <p:nvPr/>
          </p:nvSpPr>
          <p:spPr>
            <a:xfrm>
              <a:off x="464930" y="1150512"/>
              <a:ext cx="837045" cy="2630948"/>
            </a:xfrm>
            <a:prstGeom prst="rightArrowCallou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>
                <a:defRPr/>
              </a:pPr>
              <a:endParaRPr lang="zh-CN" altLang="en-US" dirty="0">
                <a:solidFill>
                  <a:srgbClr val="FFFFFF"/>
                </a:solidFill>
                <a:latin typeface="Arial" panose="020B0604020202020204"/>
                <a:ea typeface="黑体" panose="02010609060101010101" pitchFamily="49" charset="-122"/>
              </a:endParaRPr>
            </a:p>
          </p:txBody>
        </p:sp>
        <p:pic>
          <p:nvPicPr>
            <p:cNvPr id="25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933" y="1150512"/>
              <a:ext cx="487191" cy="429498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6" name="TextBox 20"/>
            <p:cNvSpPr txBox="1"/>
            <p:nvPr/>
          </p:nvSpPr>
          <p:spPr>
            <a:xfrm>
              <a:off x="391137" y="1551946"/>
              <a:ext cx="582577" cy="225619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 defTabSz="685165">
                <a:defRPr/>
              </a:pPr>
              <a:r>
                <a:rPr lang="zh-CN" altLang="en-US" sz="1600" b="1" spc="300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点击图</a:t>
              </a:r>
              <a:r>
                <a:rPr lang="zh-CN" altLang="en-US" sz="1600" b="1" spc="300" dirty="0" smtClea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片模拟实验</a:t>
              </a:r>
              <a:endParaRPr lang="zh-CN" altLang="en-US" sz="1600" b="1" spc="3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3" grpId="0" bldLvl="0" animBg="1"/>
      <p:bldP spid="2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DIAGRAM_GROUP_CODE" val="n1-1"/>
  <p:tag name="KSO_WM_UNIT_TYPE" val="n_h_i"/>
  <p:tag name="KSO_WM_UNIT_INDEX" val="1_1_1"/>
  <p:tag name="KSO_WM_UNIT_ID" val="diagram20187637_2*n_h_i*1_1_1"/>
  <p:tag name="KSO_WM_TEMPLATE_CATEGORY" val="diagram"/>
  <p:tag name="KSO_WM_TEMPLATE_INDEX" val="20187637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VALUE" val="54"/>
  <p:tag name="KSO_WM_UNIT_HIGHLIGHT" val="0"/>
  <p:tag name="KSO_WM_UNIT_COMPATIBLE" val="0"/>
  <p:tag name="KSO_WM_DIAGRAM_GROUP_CODE" val="n1-1"/>
  <p:tag name="KSO_WM_UNIT_TYPE" val="n_h_a"/>
  <p:tag name="KSO_WM_UNIT_INDEX" val="1_1_1"/>
  <p:tag name="KSO_WM_UNIT_ID" val="diagram20187637_2*n_h_a*1_1_1"/>
  <p:tag name="KSO_WM_TEMPLATE_CATEGORY" val="diagram"/>
  <p:tag name="KSO_WM_TEMPLATE_INDEX" val="20187637"/>
  <p:tag name="KSO_WM_UNIT_LAYERLEVEL" val="1_1_1"/>
  <p:tag name="KSO_WM_TAG_VERSION" val="1.0"/>
  <p:tag name="KSO_WM_BEAUTIFY_FLAG" val="#wm#"/>
  <p:tag name="KSO_WM_UNIT_PRESET_TEXT" val="添加标题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DIAGRAM_GROUP_CODE" val="n1-1"/>
  <p:tag name="KSO_WM_UNIT_TYPE" val="n_h_h_i"/>
  <p:tag name="KSO_WM_UNIT_INDEX" val="1_2_1_1"/>
  <p:tag name="KSO_WM_UNIT_ID" val="diagram20187637_2*n_h_h_i*1_2_1_1"/>
  <p:tag name="KSO_WM_TEMPLATE_CATEGORY" val="diagram"/>
  <p:tag name="KSO_WM_TEMPLATE_INDEX" val="20187637"/>
  <p:tag name="KSO_WM_UNIT_LAYERLEVEL" val="1_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DIAGRAM_GROUP_CODE" val="n1-1"/>
  <p:tag name="KSO_WM_UNIT_TYPE" val="n_h_h_i"/>
  <p:tag name="KSO_WM_UNIT_INDEX" val="1_2_2_1"/>
  <p:tag name="KSO_WM_UNIT_ID" val="diagram20187637_2*n_h_h_i*1_2_2_1"/>
  <p:tag name="KSO_WM_TEMPLATE_CATEGORY" val="diagram"/>
  <p:tag name="KSO_WM_TEMPLATE_INDEX" val="20187637"/>
  <p:tag name="KSO_WM_UNIT_LAYERLEVEL" val="1_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2"/>
  <p:tag name="KSO_WM_UNIT_TEXT_FILL_TYPE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VALUE" val="16"/>
  <p:tag name="KSO_WM_UNIT_HIGHLIGHT" val="0"/>
  <p:tag name="KSO_WM_UNIT_COMPATIBLE" val="0"/>
  <p:tag name="KSO_WM_DIAGRAM_GROUP_CODE" val="n1-1"/>
  <p:tag name="KSO_WM_UNIT_TYPE" val="n_h_h_a"/>
  <p:tag name="KSO_WM_UNIT_INDEX" val="1_2_1_1"/>
  <p:tag name="KSO_WM_UNIT_ID" val="diagram20187637_2*n_h_h_a*1_2_1_1"/>
  <p:tag name="KSO_WM_TEMPLATE_CATEGORY" val="diagram"/>
  <p:tag name="KSO_WM_TEMPLATE_INDEX" val="20187637"/>
  <p:tag name="KSO_WM_UNIT_LAYERLEVEL" val="1_1_1_1"/>
  <p:tag name="KSO_WM_TAG_VERSION" val="1.0"/>
  <p:tag name="KSO_WM_BEAUTIFY_FLAG" val="#wm#"/>
  <p:tag name="KSO_WM_UNIT_PRESET_TEXT" val="添加标题"/>
  <p:tag name="KSO_WM_UNIT_TEXT_FILL_FORE_SCHEMECOLOR_INDEX" val="6"/>
  <p:tag name="KSO_WM_UNIT_TEXT_FILL_TYPE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38"/>
  <p:tag name="KSO_WM_UNIT_HIGHLIGHT" val="0"/>
  <p:tag name="KSO_WM_UNIT_COMPATIBLE" val="0"/>
  <p:tag name="KSO_WM_DIAGRAM_GROUP_CODE" val="n1-1"/>
  <p:tag name="KSO_WM_UNIT_TYPE" val="n_h_h_f"/>
  <p:tag name="KSO_WM_UNIT_INDEX" val="1_2_1_1"/>
  <p:tag name="KSO_WM_UNIT_ID" val="diagram20187637_2*n_h_h_f*1_2_1_1"/>
  <p:tag name="KSO_WM_TEMPLATE_CATEGORY" val="diagram"/>
  <p:tag name="KSO_WM_TEMPLATE_INDEX" val="20187637"/>
  <p:tag name="KSO_WM_UNIT_LAYERLEVEL" val="1_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VALUE" val="16"/>
  <p:tag name="KSO_WM_UNIT_HIGHLIGHT" val="0"/>
  <p:tag name="KSO_WM_UNIT_COMPATIBLE" val="0"/>
  <p:tag name="KSO_WM_DIAGRAM_GROUP_CODE" val="n1-1"/>
  <p:tag name="KSO_WM_UNIT_TYPE" val="n_h_h_a"/>
  <p:tag name="KSO_WM_UNIT_INDEX" val="1_2_2_1"/>
  <p:tag name="KSO_WM_UNIT_ID" val="diagram20187637_2*n_h_h_a*1_2_2_1"/>
  <p:tag name="KSO_WM_TEMPLATE_CATEGORY" val="diagram"/>
  <p:tag name="KSO_WM_TEMPLATE_INDEX" val="20187637"/>
  <p:tag name="KSO_WM_UNIT_LAYERLEVEL" val="1_1_1_1"/>
  <p:tag name="KSO_WM_TAG_VERSION" val="1.0"/>
  <p:tag name="KSO_WM_BEAUTIFY_FLAG" val="#wm#"/>
  <p:tag name="KSO_WM_UNIT_PRESET_TEXT" val="添加标题"/>
  <p:tag name="KSO_WM_UNIT_TEXT_FILL_FORE_SCHEMECOLOR_INDEX" val="7"/>
  <p:tag name="KSO_WM_UNIT_TEXT_FILL_TYPE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38"/>
  <p:tag name="KSO_WM_UNIT_HIGHLIGHT" val="0"/>
  <p:tag name="KSO_WM_UNIT_COMPATIBLE" val="0"/>
  <p:tag name="KSO_WM_DIAGRAM_GROUP_CODE" val="n1-1"/>
  <p:tag name="KSO_WM_UNIT_TYPE" val="n_h_h_f"/>
  <p:tag name="KSO_WM_UNIT_INDEX" val="1_2_2_1"/>
  <p:tag name="KSO_WM_UNIT_ID" val="diagram20187637_2*n_h_h_f*1_2_2_1"/>
  <p:tag name="KSO_WM_TEMPLATE_CATEGORY" val="diagram"/>
  <p:tag name="KSO_WM_TEMPLATE_INDEX" val="20187637"/>
  <p:tag name="KSO_WM_UNIT_LAYERLEVEL" val="1_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LIDE_MODEL_TYPE" val="cover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4553"/>
  <p:tag name="KSO_WM_UNIT_TYPE" val="a"/>
  <p:tag name="KSO_WM_UNIT_INDEX" val="1"/>
  <p:tag name="KSO_WM_UNIT_ID" val="custom20184553_1*a*1"/>
  <p:tag name="KSO_WM_UNIT_LAYERLEVEL" val="1"/>
  <p:tag name="KSO_WM_UNIT_VALUE" val="10"/>
  <p:tag name="KSO_WM_UNIT_ISCONTENTSTITLE" val="0"/>
  <p:tag name="KSO_WM_UNIT_HIGHLIGHT" val="0"/>
  <p:tag name="KSO_WM_UNIT_COMPATIBLE" val="0"/>
  <p:tag name="KSO_WM_UNIT_CLEAR" val="0"/>
  <p:tag name="KSO_WM_BEAUTIFY_FLAG" val="#wm#"/>
  <p:tag name="KSO_WM_UNIT_PRESET_TEXT" val="空白演示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heme/theme1.xml><?xml version="1.0" encoding="utf-8"?>
<a:theme xmlns:a="http://schemas.openxmlformats.org/drawingml/2006/main" name="《七彩课堂》课件模板（新）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《七彩课堂》课件模板（新）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《七彩课堂》课件模板（新）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《七彩课堂》课件模板（新）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2621</Words>
  <Application>Microsoft Office PowerPoint</Application>
  <PresentationFormat>全屏显示(16:9)</PresentationFormat>
  <Paragraphs>184</Paragraphs>
  <Slides>27</Slides>
  <Notes>3</Notes>
  <HiddenSlides>0</HiddenSlides>
  <MMClips>0</MMClips>
  <ScaleCrop>false</ScaleCrop>
  <HeadingPairs>
    <vt:vector size="6" baseType="variant"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1" baseType="lpstr">
      <vt:lpstr>《七彩课堂》课件模板（新）</vt:lpstr>
      <vt:lpstr>1_《七彩课堂》课件模板（新）</vt:lpstr>
      <vt:lpstr>自定义设计方案</vt:lpstr>
      <vt:lpstr>Equation</vt:lpstr>
      <vt:lpstr>第十九章  生活用电 第2节  家庭电路中电流过大的原因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33</cp:revision>
  <dcterms:created xsi:type="dcterms:W3CDTF">2018-03-01T02:03:00Z</dcterms:created>
  <dcterms:modified xsi:type="dcterms:W3CDTF">2019-11-12T08:51:15Z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2052-11.1.0.8765</vt:lpwstr>
  </property>
  <property fmtid="{D5CDD505-2E9C-101B-9397-08002B2CF9AE}" pid="3" name="KSORubyTemplateID">
    <vt:lpwstr>13</vt:lpwstr>
  </property>
</Properties>
</file>